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2.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notesSlides/notesSlide3.xml" ContentType="application/vnd.openxmlformats-officedocument.presentationml.notesSlide+xml"/>
  <Override PartName="/ppt/tags/tag30.xml" ContentType="application/vnd.openxmlformats-officedocument.presentationml.tags+xml"/>
  <Override PartName="/ppt/notesSlides/notesSlide4.xml" ContentType="application/vnd.openxmlformats-officedocument.presentationml.notesSlide+xml"/>
  <Override PartName="/ppt/tags/tag31.xml" ContentType="application/vnd.openxmlformats-officedocument.presentationml.tags+xml"/>
  <Override PartName="/ppt/notesSlides/notesSlide5.xml" ContentType="application/vnd.openxmlformats-officedocument.presentationml.notesSlide+xml"/>
  <Override PartName="/ppt/tags/tag32.xml" ContentType="application/vnd.openxmlformats-officedocument.presentationml.tags+xml"/>
  <Override PartName="/ppt/notesSlides/notesSlide6.xml" ContentType="application/vnd.openxmlformats-officedocument.presentationml.notesSlide+xml"/>
  <Override PartName="/ppt/tags/tag33.xml" ContentType="application/vnd.openxmlformats-officedocument.presentationml.tags+xml"/>
  <Override PartName="/ppt/notesSlides/notesSlide7.xml" ContentType="application/vnd.openxmlformats-officedocument.presentationml.notesSlide+xml"/>
  <Override PartName="/ppt/tags/tag3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7"/>
  </p:notesMasterIdLst>
  <p:sldIdLst>
    <p:sldId id="256" r:id="rId2"/>
    <p:sldId id="257" r:id="rId3"/>
    <p:sldId id="274" r:id="rId4"/>
    <p:sldId id="275" r:id="rId5"/>
    <p:sldId id="276" r:id="rId6"/>
    <p:sldId id="278" r:id="rId7"/>
    <p:sldId id="277" r:id="rId8"/>
    <p:sldId id="310" r:id="rId9"/>
    <p:sldId id="319" r:id="rId10"/>
    <p:sldId id="311" r:id="rId11"/>
    <p:sldId id="312" r:id="rId12"/>
    <p:sldId id="314" r:id="rId13"/>
    <p:sldId id="353" r:id="rId14"/>
    <p:sldId id="315" r:id="rId15"/>
    <p:sldId id="354" r:id="rId16"/>
    <p:sldId id="316" r:id="rId17"/>
    <p:sldId id="355" r:id="rId18"/>
    <p:sldId id="320" r:id="rId19"/>
    <p:sldId id="322" r:id="rId20"/>
    <p:sldId id="324" r:id="rId21"/>
    <p:sldId id="326" r:id="rId22"/>
    <p:sldId id="327" r:id="rId23"/>
    <p:sldId id="328" r:id="rId24"/>
    <p:sldId id="356" r:id="rId25"/>
    <p:sldId id="330" r:id="rId26"/>
    <p:sldId id="332" r:id="rId27"/>
    <p:sldId id="333" r:id="rId28"/>
    <p:sldId id="334" r:id="rId29"/>
    <p:sldId id="357" r:id="rId30"/>
    <p:sldId id="337" r:id="rId31"/>
    <p:sldId id="338" r:id="rId32"/>
    <p:sldId id="340" r:id="rId33"/>
    <p:sldId id="358" r:id="rId34"/>
    <p:sldId id="342" r:id="rId35"/>
    <p:sldId id="279" r:id="rId36"/>
    <p:sldId id="280" r:id="rId37"/>
    <p:sldId id="345" r:id="rId38"/>
    <p:sldId id="347" r:id="rId39"/>
    <p:sldId id="348" r:id="rId40"/>
    <p:sldId id="349" r:id="rId41"/>
    <p:sldId id="350" r:id="rId42"/>
    <p:sldId id="351" r:id="rId43"/>
    <p:sldId id="343" r:id="rId44"/>
    <p:sldId id="352" r:id="rId45"/>
    <p:sldId id="273" r:id="rId46"/>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9F1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60" autoAdjust="0"/>
    <p:restoredTop sz="93779" autoAdjust="0"/>
  </p:normalViewPr>
  <p:slideViewPr>
    <p:cSldViewPr snapToGrid="0">
      <p:cViewPr varScale="1">
        <p:scale>
          <a:sx n="128" d="100"/>
          <a:sy n="128" d="100"/>
        </p:scale>
        <p:origin x="62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2024/1/13</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r>
              <a:rPr lang="zh-CN" altLang="en-US" dirty="0"/>
              <a:t>绿色软件</a:t>
            </a:r>
            <a:r>
              <a:rPr lang="en-US" altLang="zh-CN" dirty="0"/>
              <a:t>XJAD</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r>
              <a:rPr lang="zh-CN" altLang="en-US" dirty="0"/>
              <a:t>绿色软件</a:t>
            </a:r>
            <a:r>
              <a:rPr lang="en-US" altLang="zh-CN" dirty="0"/>
              <a:t>XJAD</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35</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r>
              <a:rPr lang="zh-CN" altLang="en-US" dirty="0"/>
              <a:t>绿色软件</a:t>
            </a:r>
            <a:r>
              <a:rPr lang="en-US" altLang="zh-CN" dirty="0"/>
              <a:t>XJAD</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36</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r>
              <a:rPr lang="zh-CN" altLang="en-US" dirty="0"/>
              <a:t>绿色软件</a:t>
            </a:r>
            <a:r>
              <a:rPr lang="en-US" altLang="zh-CN" dirty="0"/>
              <a:t>XJAD</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37</a:t>
            </a:fld>
            <a:endParaRPr lang="zh-CN" altLang="en-US"/>
          </a:p>
        </p:txBody>
      </p:sp>
    </p:spTree>
    <p:extLst>
      <p:ext uri="{BB962C8B-B14F-4D97-AF65-F5344CB8AC3E}">
        <p14:creationId xmlns:p14="http://schemas.microsoft.com/office/powerpoint/2010/main" val="33793211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r>
              <a:rPr lang="zh-CN" altLang="en-US" dirty="0"/>
              <a:t>绿色软件</a:t>
            </a:r>
            <a:r>
              <a:rPr lang="en-US" altLang="zh-CN" dirty="0"/>
              <a:t>XJAD</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43</a:t>
            </a:fld>
            <a:endParaRPr lang="zh-CN" altLang="en-US"/>
          </a:p>
        </p:txBody>
      </p:sp>
    </p:spTree>
    <p:extLst>
      <p:ext uri="{BB962C8B-B14F-4D97-AF65-F5344CB8AC3E}">
        <p14:creationId xmlns:p14="http://schemas.microsoft.com/office/powerpoint/2010/main" val="742965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r>
              <a:rPr lang="zh-CN" altLang="en-US" dirty="0"/>
              <a:t>绿色软件</a:t>
            </a:r>
            <a:r>
              <a:rPr lang="en-US" altLang="zh-CN" dirty="0"/>
              <a:t>XJAD</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44</a:t>
            </a:fld>
            <a:endParaRPr lang="zh-CN" altLang="en-US"/>
          </a:p>
        </p:txBody>
      </p:sp>
    </p:spTree>
    <p:extLst>
      <p:ext uri="{BB962C8B-B14F-4D97-AF65-F5344CB8AC3E}">
        <p14:creationId xmlns:p14="http://schemas.microsoft.com/office/powerpoint/2010/main" val="4183081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2024/1/13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2024/1/13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2024/1/13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2024/1/13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2024/1/13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t>2024/1/13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2024/1/13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2024/1/13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2024/1/13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2024/1/13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t>2024/1/13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2.xml"/><Relationship Id="rId4" Type="http://schemas.openxmlformats.org/officeDocument/2006/relationships/hyperlink" Target="https://www.aida64.com/downloads"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aida64.com/downloads"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4.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7.xml"/><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8.xml"/><Relationship Id="rId5" Type="http://schemas.openxmlformats.org/officeDocument/2006/relationships/image" Target="../media/image13.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9.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0.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1.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3.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4.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5.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6.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7.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8.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29.xml"/><Relationship Id="rId5" Type="http://schemas.openxmlformats.org/officeDocument/2006/relationships/image" Target="../media/image21.png"/><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30.xml"/><Relationship Id="rId5" Type="http://schemas.openxmlformats.org/officeDocument/2006/relationships/image" Target="../media/image22.png"/><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31.xml"/><Relationship Id="rId5" Type="http://schemas.openxmlformats.org/officeDocument/2006/relationships/image" Target="../media/image23.png"/><Relationship Id="rId4" Type="http://schemas.openxmlformats.org/officeDocument/2006/relationships/image" Target="../media/image1.png"/></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4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3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1.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33.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1.png"/></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3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6.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9.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98541"/>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副标题 2"/>
          <p:cNvSpPr>
            <a:spLocks noGrp="1"/>
          </p:cNvSpPr>
          <p:nvPr>
            <p:ph type="subTitle" idx="1"/>
          </p:nvPr>
        </p:nvSpPr>
        <p:spPr>
          <a:xfrm>
            <a:off x="3442335" y="3719830"/>
            <a:ext cx="4981575" cy="645160"/>
          </a:xfrm>
        </p:spPr>
        <p:txBody>
          <a:bodyPr>
            <a:normAutofit/>
          </a:bodyPr>
          <a:lstStyle/>
          <a:p>
            <a:r>
              <a:rPr lang="zh-CN" altLang="en-US" sz="2800" spc="500" dirty="0">
                <a:solidFill>
                  <a:schemeClr val="tx1"/>
                </a:solidFill>
                <a:uFillTx/>
                <a:latin typeface="华文琥珀" panose="02010800040101010101" charset="-122"/>
                <a:ea typeface="华文琥珀" panose="02010800040101010101" charset="-122"/>
              </a:rPr>
              <a:t>主讲人：</a:t>
            </a:r>
            <a:r>
              <a:rPr lang="en-US" altLang="zh-CN" sz="2800" spc="500" dirty="0">
                <a:solidFill>
                  <a:schemeClr val="tx1"/>
                </a:solidFill>
                <a:uFillTx/>
                <a:latin typeface="华文琥珀" panose="02010800040101010101" charset="-122"/>
                <a:ea typeface="华文琥珀" panose="02010800040101010101" charset="-122"/>
              </a:rPr>
              <a:t>20</a:t>
            </a:r>
            <a:r>
              <a:rPr lang="zh-CN" altLang="en-US" sz="2800" spc="500" dirty="0">
                <a:solidFill>
                  <a:schemeClr val="tx1"/>
                </a:solidFill>
                <a:uFillTx/>
                <a:latin typeface="华文琥珀" panose="02010800040101010101" charset="-122"/>
                <a:ea typeface="华文琥珀" panose="02010800040101010101" charset="-122"/>
              </a:rPr>
              <a:t>网工 </a:t>
            </a:r>
            <a:r>
              <a:rPr lang="zh-CN" altLang="en-US" sz="2800" spc="500" dirty="0">
                <a:latin typeface="华文琥珀" panose="02010800040101010101" charset="-122"/>
                <a:ea typeface="华文琥珀" panose="02010800040101010101" charset="-122"/>
              </a:rPr>
              <a:t>卞金戈</a:t>
            </a:r>
            <a:endParaRPr lang="zh-CN" altLang="en-US" sz="2800" spc="500" dirty="0">
              <a:solidFill>
                <a:schemeClr val="tx1"/>
              </a:solidFill>
              <a:uFillTx/>
              <a:latin typeface="华文琥珀" panose="02010800040101010101" charset="-122"/>
              <a:ea typeface="华文琥珀" panose="02010800040101010101" charset="-122"/>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510183" y="1661374"/>
            <a:ext cx="9522307" cy="1339726"/>
          </a:xfrm>
          <a:prstGeom prst="rect">
            <a:avLst/>
          </a:prstGeom>
          <a:noFill/>
        </p:spPr>
        <p:txBody>
          <a:bodyPr wrap="square" rtlCol="0">
            <a:spAutoFit/>
          </a:bodyPr>
          <a:lstStyle/>
          <a:p>
            <a:pPr algn="ctr" fontAlgn="auto">
              <a:lnSpc>
                <a:spcPct val="150000"/>
              </a:lnSpc>
              <a:spcAft>
                <a:spcPts val="200"/>
              </a:spcAft>
            </a:pPr>
            <a:r>
              <a:rPr lang="zh-CN" altLang="en-US" sz="6000" kern="3000" spc="1000" dirty="0">
                <a:solidFill>
                  <a:schemeClr val="tx1"/>
                </a:solidFill>
                <a:uFillTx/>
                <a:latin typeface="华文琥珀" panose="02010800040101010101" charset="-122"/>
                <a:ea typeface="华文琥珀" panose="02010800040101010101" charset="-122"/>
              </a:rPr>
              <a:t>常用工具软件实践</a:t>
            </a:r>
          </a:p>
        </p:txBody>
      </p:sp>
      <p:sp>
        <p:nvSpPr>
          <p:cNvPr id="10" name="文本框 9"/>
          <p:cNvSpPr txBox="1"/>
          <p:nvPr/>
        </p:nvSpPr>
        <p:spPr>
          <a:xfrm>
            <a:off x="4563745" y="4899660"/>
            <a:ext cx="3372485" cy="460375"/>
          </a:xfrm>
          <a:prstGeom prst="rect">
            <a:avLst/>
          </a:prstGeom>
          <a:noFill/>
        </p:spPr>
        <p:txBody>
          <a:bodyPr wrap="square" rtlCol="0">
            <a:spAutoFit/>
          </a:bodyPr>
          <a:lstStyle/>
          <a:p>
            <a:pPr algn="ctr"/>
            <a:r>
              <a:rPr lang="en-US" altLang="zh-CN" sz="2400" spc="500" dirty="0">
                <a:solidFill>
                  <a:schemeClr val="tx1"/>
                </a:solidFill>
                <a:uFillTx/>
                <a:latin typeface="华文琥珀" panose="02010800040101010101" charset="-122"/>
                <a:ea typeface="华文琥珀" panose="02010800040101010101" charset="-122"/>
                <a:cs typeface="华文琥珀" panose="02010800040101010101" charset="-122"/>
              </a:rPr>
              <a:t>2024</a:t>
            </a:r>
            <a:r>
              <a:rPr lang="zh-CN" altLang="en-US" sz="2400" spc="500" dirty="0">
                <a:solidFill>
                  <a:schemeClr val="tx1"/>
                </a:solidFill>
                <a:uFillTx/>
                <a:latin typeface="华文琥珀" panose="02010800040101010101" charset="-122"/>
                <a:ea typeface="华文琥珀" panose="02010800040101010101" charset="-122"/>
                <a:cs typeface="华文琥珀" panose="02010800040101010101" charset="-122"/>
              </a:rPr>
              <a:t>年</a:t>
            </a:r>
            <a:r>
              <a:rPr lang="en-US" altLang="zh-CN" sz="2400" spc="500" dirty="0">
                <a:solidFill>
                  <a:schemeClr val="tx1"/>
                </a:solidFill>
                <a:uFillTx/>
                <a:latin typeface="华文琥珀" panose="02010800040101010101" charset="-122"/>
                <a:ea typeface="华文琥珀" panose="02010800040101010101" charset="-122"/>
                <a:cs typeface="华文琥珀" panose="02010800040101010101" charset="-122"/>
              </a:rPr>
              <a:t>1</a:t>
            </a:r>
            <a:r>
              <a:rPr lang="zh-CN" altLang="en-US" sz="2400" spc="500" dirty="0">
                <a:solidFill>
                  <a:schemeClr val="tx1"/>
                </a:solidFill>
                <a:uFillTx/>
                <a:latin typeface="华文琥珀" panose="02010800040101010101" charset="-122"/>
                <a:ea typeface="华文琥珀" panose="02010800040101010101" charset="-122"/>
                <a:cs typeface="华文琥珀" panose="02010800040101010101" charset="-122"/>
              </a:rPr>
              <a:t>月</a:t>
            </a:r>
            <a:r>
              <a:rPr lang="en-US" altLang="zh-CN" sz="2400" spc="500" dirty="0">
                <a:solidFill>
                  <a:schemeClr val="tx1"/>
                </a:solidFill>
                <a:uFillTx/>
                <a:latin typeface="华文琥珀" panose="02010800040101010101" charset="-122"/>
                <a:ea typeface="华文琥珀" panose="02010800040101010101" charset="-122"/>
                <a:cs typeface="华文琥珀" panose="02010800040101010101" charset="-122"/>
              </a:rPr>
              <a:t>8</a:t>
            </a:r>
            <a:r>
              <a:rPr lang="zh-CN" altLang="en-US" sz="2400" spc="500" dirty="0">
                <a:solidFill>
                  <a:schemeClr val="tx1"/>
                </a:solidFill>
                <a:uFillTx/>
                <a:latin typeface="华文琥珀" panose="02010800040101010101" charset="-122"/>
                <a:ea typeface="华文琥珀" panose="02010800040101010101" charset="-122"/>
                <a:cs typeface="华文琥珀" panose="02010800040101010101" charset="-122"/>
              </a:rPr>
              <a:t>日</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第一节 了解你的电脑</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1998049" y="2466975"/>
            <a:ext cx="8763296" cy="646331"/>
          </a:xfrm>
          <a:prstGeom prst="rect">
            <a:avLst/>
          </a:prstGeom>
          <a:noFill/>
        </p:spPr>
        <p:txBody>
          <a:bodyPr wrap="none" rtlCol="0">
            <a:spAutoFit/>
          </a:bodyPr>
          <a:lstStyle/>
          <a:p>
            <a:r>
              <a:rPr kumimoji="1" lang="zh-CN" altLang="en-US" sz="3600" dirty="0"/>
              <a:t>了解你的电脑配置  不仅仅局限于它的价格</a:t>
            </a:r>
          </a:p>
        </p:txBody>
      </p:sp>
      <p:sp>
        <p:nvSpPr>
          <p:cNvPr id="15" name="文本框 14">
            <a:extLst>
              <a:ext uri="{FF2B5EF4-FFF2-40B4-BE49-F238E27FC236}">
                <a16:creationId xmlns:a16="http://schemas.microsoft.com/office/drawing/2014/main" id="{57BA4F0C-1C5B-4F73-FA4E-B5E843F08AC5}"/>
              </a:ext>
            </a:extLst>
          </p:cNvPr>
          <p:cNvSpPr txBox="1"/>
          <p:nvPr/>
        </p:nvSpPr>
        <p:spPr>
          <a:xfrm>
            <a:off x="3176920" y="3343180"/>
            <a:ext cx="5570756" cy="2923877"/>
          </a:xfrm>
          <a:prstGeom prst="rect">
            <a:avLst/>
          </a:prstGeom>
          <a:noFill/>
        </p:spPr>
        <p:txBody>
          <a:bodyPr wrap="none" rtlCol="0">
            <a:spAutoFit/>
          </a:bodyPr>
          <a:lstStyle/>
          <a:p>
            <a:pPr algn="ctr"/>
            <a:r>
              <a:rPr kumimoji="1" lang="zh-CN" altLang="en-US" sz="3600" dirty="0"/>
              <a:t>不仅</a:t>
            </a:r>
            <a:endParaRPr kumimoji="1" lang="en-US" altLang="zh-CN" sz="3600" dirty="0"/>
          </a:p>
          <a:p>
            <a:pPr algn="ctr"/>
            <a:r>
              <a:rPr kumimoji="1" lang="zh-CN" altLang="en-US" sz="2800" dirty="0"/>
              <a:t>方便你与他人交流我的电脑有多好</a:t>
            </a:r>
            <a:endParaRPr kumimoji="1" lang="en-US" altLang="zh-CN" sz="2800" dirty="0"/>
          </a:p>
          <a:p>
            <a:pPr algn="ctr"/>
            <a:endParaRPr kumimoji="1" lang="en-US" altLang="zh-CN" sz="2800" dirty="0"/>
          </a:p>
          <a:p>
            <a:pPr algn="ctr"/>
            <a:r>
              <a:rPr kumimoji="1" lang="zh-CN" altLang="en-US" sz="3600" dirty="0"/>
              <a:t>更是</a:t>
            </a:r>
            <a:endParaRPr kumimoji="1" lang="en-US" altLang="zh-CN" sz="3600" dirty="0"/>
          </a:p>
          <a:p>
            <a:pPr algn="ctr"/>
            <a:r>
              <a:rPr kumimoji="1" lang="zh-CN" altLang="en-US" sz="2800" dirty="0"/>
              <a:t>能在你遇到各种问题的时候</a:t>
            </a:r>
            <a:endParaRPr kumimoji="1" lang="en-US" altLang="zh-CN" sz="2800" dirty="0"/>
          </a:p>
          <a:p>
            <a:pPr algn="ctr"/>
            <a:r>
              <a:rPr kumimoji="1" lang="zh-CN" altLang="en-US" sz="2800" dirty="0"/>
              <a:t>方便每一个愿意花时间帮助你的人</a:t>
            </a:r>
            <a:endParaRPr kumimoji="1" lang="en-US" altLang="zh-CN" sz="2800" dirty="0"/>
          </a:p>
        </p:txBody>
      </p:sp>
    </p:spTree>
    <p:custDataLst>
      <p:tags r:id="rId1"/>
    </p:custDataLst>
    <p:extLst>
      <p:ext uri="{BB962C8B-B14F-4D97-AF65-F5344CB8AC3E}">
        <p14:creationId xmlns:p14="http://schemas.microsoft.com/office/powerpoint/2010/main" val="1502583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第一节 了解你的电脑</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1998049" y="2466975"/>
            <a:ext cx="8763296" cy="646331"/>
          </a:xfrm>
          <a:prstGeom prst="rect">
            <a:avLst/>
          </a:prstGeom>
          <a:noFill/>
        </p:spPr>
        <p:txBody>
          <a:bodyPr wrap="none" rtlCol="0">
            <a:spAutoFit/>
          </a:bodyPr>
          <a:lstStyle/>
          <a:p>
            <a:r>
              <a:rPr kumimoji="1" lang="zh-CN" altLang="en-US" sz="3600" dirty="0"/>
              <a:t>了解你的电脑配置  不仅仅局限于它的价格</a:t>
            </a:r>
          </a:p>
        </p:txBody>
      </p:sp>
      <p:sp>
        <p:nvSpPr>
          <p:cNvPr id="15" name="文本框 14">
            <a:extLst>
              <a:ext uri="{FF2B5EF4-FFF2-40B4-BE49-F238E27FC236}">
                <a16:creationId xmlns:a16="http://schemas.microsoft.com/office/drawing/2014/main" id="{57BA4F0C-1C5B-4F73-FA4E-B5E843F08AC5}"/>
              </a:ext>
            </a:extLst>
          </p:cNvPr>
          <p:cNvSpPr txBox="1"/>
          <p:nvPr/>
        </p:nvSpPr>
        <p:spPr>
          <a:xfrm>
            <a:off x="3176920" y="3343180"/>
            <a:ext cx="5570756" cy="2923877"/>
          </a:xfrm>
          <a:prstGeom prst="rect">
            <a:avLst/>
          </a:prstGeom>
          <a:noFill/>
        </p:spPr>
        <p:txBody>
          <a:bodyPr wrap="none" rtlCol="0">
            <a:spAutoFit/>
          </a:bodyPr>
          <a:lstStyle/>
          <a:p>
            <a:pPr algn="ctr"/>
            <a:r>
              <a:rPr kumimoji="1" lang="zh-CN" altLang="en-US" sz="3600" dirty="0"/>
              <a:t>不仅</a:t>
            </a:r>
            <a:endParaRPr kumimoji="1" lang="en-US" altLang="zh-CN" sz="3600" dirty="0"/>
          </a:p>
          <a:p>
            <a:pPr algn="ctr"/>
            <a:r>
              <a:rPr kumimoji="1" lang="zh-CN" altLang="en-US" sz="2800" dirty="0"/>
              <a:t>方便你与他人交流我的电脑有多好</a:t>
            </a:r>
            <a:endParaRPr kumimoji="1" lang="en-US" altLang="zh-CN" sz="2800" dirty="0"/>
          </a:p>
          <a:p>
            <a:pPr algn="ctr"/>
            <a:endParaRPr kumimoji="1" lang="en-US" altLang="zh-CN" sz="2800" dirty="0"/>
          </a:p>
          <a:p>
            <a:pPr algn="ctr"/>
            <a:r>
              <a:rPr kumimoji="1" lang="zh-CN" altLang="en-US" sz="3600" dirty="0"/>
              <a:t>更是</a:t>
            </a:r>
            <a:endParaRPr kumimoji="1" lang="en-US" altLang="zh-CN" sz="3600" dirty="0"/>
          </a:p>
          <a:p>
            <a:pPr algn="ctr"/>
            <a:r>
              <a:rPr kumimoji="1" lang="zh-CN" altLang="en-US" sz="2800" dirty="0"/>
              <a:t>能在你遇到各种问题的时候</a:t>
            </a:r>
            <a:endParaRPr kumimoji="1" lang="en-US" altLang="zh-CN" sz="2800" dirty="0"/>
          </a:p>
          <a:p>
            <a:pPr algn="ctr"/>
            <a:r>
              <a:rPr kumimoji="1" lang="zh-CN" altLang="en-US" sz="2800" dirty="0"/>
              <a:t>方便每一个愿意花时间帮助你的人</a:t>
            </a:r>
            <a:endParaRPr kumimoji="1" lang="en-US" altLang="zh-CN" sz="2800" dirty="0"/>
          </a:p>
        </p:txBody>
      </p:sp>
    </p:spTree>
    <p:custDataLst>
      <p:tags r:id="rId1"/>
    </p:custDataLst>
    <p:extLst>
      <p:ext uri="{BB962C8B-B14F-4D97-AF65-F5344CB8AC3E}">
        <p14:creationId xmlns:p14="http://schemas.microsoft.com/office/powerpoint/2010/main" val="2704847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第一节 了解你的电脑</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775640" y="2274470"/>
            <a:ext cx="1582164" cy="646331"/>
          </a:xfrm>
          <a:prstGeom prst="rect">
            <a:avLst/>
          </a:prstGeom>
          <a:noFill/>
        </p:spPr>
        <p:txBody>
          <a:bodyPr wrap="none" rtlCol="0">
            <a:spAutoFit/>
          </a:bodyPr>
          <a:lstStyle/>
          <a:p>
            <a:r>
              <a:rPr kumimoji="1" lang="en-US" altLang="zh-CN" sz="3600" dirty="0"/>
              <a:t>AIDA64</a:t>
            </a:r>
            <a:endParaRPr kumimoji="1" lang="zh-CN" altLang="en-US" sz="3600" dirty="0"/>
          </a:p>
        </p:txBody>
      </p:sp>
      <p:sp>
        <p:nvSpPr>
          <p:cNvPr id="15" name="文本框 14">
            <a:extLst>
              <a:ext uri="{FF2B5EF4-FFF2-40B4-BE49-F238E27FC236}">
                <a16:creationId xmlns:a16="http://schemas.microsoft.com/office/drawing/2014/main" id="{57BA4F0C-1C5B-4F73-FA4E-B5E843F08AC5}"/>
              </a:ext>
            </a:extLst>
          </p:cNvPr>
          <p:cNvSpPr txBox="1"/>
          <p:nvPr/>
        </p:nvSpPr>
        <p:spPr>
          <a:xfrm>
            <a:off x="481262" y="3142411"/>
            <a:ext cx="11073550" cy="1815882"/>
          </a:xfrm>
          <a:prstGeom prst="rect">
            <a:avLst/>
          </a:prstGeom>
          <a:noFill/>
        </p:spPr>
        <p:txBody>
          <a:bodyPr wrap="square" rtlCol="0">
            <a:spAutoFit/>
          </a:bodyPr>
          <a:lstStyle/>
          <a:p>
            <a:r>
              <a:rPr lang="en" altLang="zh-CN" sz="2800" b="0" i="0" u="none" strike="noStrike" dirty="0">
                <a:solidFill>
                  <a:srgbClr val="7C7B82"/>
                </a:solidFill>
                <a:effectLst/>
                <a:latin typeface="SourceHanSansSC-Regular, bestFont regular"/>
              </a:rPr>
              <a:t>AIDA64</a:t>
            </a:r>
            <a:r>
              <a:rPr lang="zh-CN" altLang="en-US" sz="2800" b="0" i="0" u="none" strike="noStrike" dirty="0">
                <a:solidFill>
                  <a:srgbClr val="7C7B82"/>
                </a:solidFill>
                <a:effectLst/>
                <a:latin typeface="SourceHanSansSC-Regular, bestFont regular"/>
              </a:rPr>
              <a:t>是一款系统软硬件检测工具，它可以详细的显示出</a:t>
            </a:r>
            <a:r>
              <a:rPr lang="en" altLang="zh-CN" sz="2800" b="0" i="0" u="none" strike="noStrike" dirty="0">
                <a:solidFill>
                  <a:srgbClr val="7C7B82"/>
                </a:solidFill>
                <a:effectLst/>
                <a:latin typeface="SourceHanSansSC-Regular, bestFont regular"/>
              </a:rPr>
              <a:t>PC</a:t>
            </a:r>
            <a:r>
              <a:rPr lang="zh-CN" altLang="en-US" sz="2800" b="0" i="0" u="none" strike="noStrike" dirty="0">
                <a:solidFill>
                  <a:srgbClr val="7C7B82"/>
                </a:solidFill>
                <a:effectLst/>
                <a:latin typeface="SourceHanSansSC-Regular, bestFont regular"/>
              </a:rPr>
              <a:t>各方面的信息。</a:t>
            </a:r>
            <a:r>
              <a:rPr lang="en" altLang="zh-CN" sz="2800" b="0" i="0" u="none" strike="noStrike" dirty="0">
                <a:solidFill>
                  <a:srgbClr val="7C7B82"/>
                </a:solidFill>
                <a:effectLst/>
                <a:latin typeface="SourceHanSansSC-Regular, bestFont regular"/>
              </a:rPr>
              <a:t>AIDA64</a:t>
            </a:r>
            <a:r>
              <a:rPr lang="zh-CN" altLang="en-US" sz="2800" b="0" i="0" u="none" strike="noStrike" dirty="0">
                <a:solidFill>
                  <a:srgbClr val="7C7B82"/>
                </a:solidFill>
                <a:effectLst/>
                <a:latin typeface="SourceHanSansSC-Regular, bestFont regular"/>
              </a:rPr>
              <a:t>不仅提供了协助超频，硬件侦错，压力测试和传感器监测等多种功能，而且还可以对处理器，系统内存和磁盘驱动器的性能进行全面评估。</a:t>
            </a:r>
            <a:endParaRPr kumimoji="1" lang="en-US" altLang="zh-CN" sz="2800" dirty="0"/>
          </a:p>
        </p:txBody>
      </p:sp>
      <p:sp>
        <p:nvSpPr>
          <p:cNvPr id="3" name="文本框 2">
            <a:extLst>
              <a:ext uri="{FF2B5EF4-FFF2-40B4-BE49-F238E27FC236}">
                <a16:creationId xmlns:a16="http://schemas.microsoft.com/office/drawing/2014/main" id="{CE834923-6B96-DB55-6D22-2CA73693CF7F}"/>
              </a:ext>
            </a:extLst>
          </p:cNvPr>
          <p:cNvSpPr txBox="1"/>
          <p:nvPr/>
        </p:nvSpPr>
        <p:spPr>
          <a:xfrm>
            <a:off x="486556" y="5748994"/>
            <a:ext cx="6135624" cy="369332"/>
          </a:xfrm>
          <a:prstGeom prst="rect">
            <a:avLst/>
          </a:prstGeom>
          <a:noFill/>
        </p:spPr>
        <p:txBody>
          <a:bodyPr wrap="square">
            <a:spAutoFit/>
          </a:bodyPr>
          <a:lstStyle/>
          <a:p>
            <a:r>
              <a:rPr lang="zh-CN" altLang="en-US" dirty="0"/>
              <a:t>下载地址： 英文官网 </a:t>
            </a:r>
            <a:r>
              <a:rPr lang="zh-CN" altLang="en-US" dirty="0">
                <a:hlinkClick r:id="rId4"/>
              </a:rPr>
              <a:t>https://www.aida64.com/downloads</a:t>
            </a:r>
            <a:endParaRPr lang="zh-CN" altLang="en-US" dirty="0"/>
          </a:p>
        </p:txBody>
      </p:sp>
    </p:spTree>
    <p:custDataLst>
      <p:tags r:id="rId1"/>
    </p:custDataLst>
    <p:extLst>
      <p:ext uri="{BB962C8B-B14F-4D97-AF65-F5344CB8AC3E}">
        <p14:creationId xmlns:p14="http://schemas.microsoft.com/office/powerpoint/2010/main" val="1411033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4AFA34E-AF8B-C0C7-CA4A-900F8D23F454}"/>
              </a:ext>
            </a:extLst>
          </p:cNvPr>
          <p:cNvSpPr txBox="1"/>
          <p:nvPr/>
        </p:nvSpPr>
        <p:spPr>
          <a:xfrm>
            <a:off x="357346" y="282473"/>
            <a:ext cx="10545879" cy="369332"/>
          </a:xfrm>
          <a:prstGeom prst="rect">
            <a:avLst/>
          </a:prstGeom>
          <a:noFill/>
        </p:spPr>
        <p:txBody>
          <a:bodyPr wrap="square">
            <a:spAutoFit/>
          </a:bodyPr>
          <a:lstStyle/>
          <a:p>
            <a:r>
              <a:rPr lang="zh-CN" altLang="en-US" dirty="0"/>
              <a:t>下载地址： 英文官网 </a:t>
            </a:r>
            <a:r>
              <a:rPr lang="zh-CN" altLang="en-US" dirty="0">
                <a:hlinkClick r:id="rId2"/>
              </a:rPr>
              <a:t>https://www.aida64.com/downloads</a:t>
            </a:r>
            <a:r>
              <a:rPr lang="zh-CN" altLang="en-US" dirty="0"/>
              <a:t> </a:t>
            </a:r>
            <a:endParaRPr lang="en-US" altLang="zh-CN" dirty="0"/>
          </a:p>
        </p:txBody>
      </p:sp>
      <p:pic>
        <p:nvPicPr>
          <p:cNvPr id="5" name="图片 4">
            <a:extLst>
              <a:ext uri="{FF2B5EF4-FFF2-40B4-BE49-F238E27FC236}">
                <a16:creationId xmlns:a16="http://schemas.microsoft.com/office/drawing/2014/main" id="{0DC5BB90-AAE4-608D-1349-C0DBC8CE804C}"/>
              </a:ext>
            </a:extLst>
          </p:cNvPr>
          <p:cNvPicPr>
            <a:picLocks noChangeAspect="1"/>
          </p:cNvPicPr>
          <p:nvPr/>
        </p:nvPicPr>
        <p:blipFill>
          <a:blip r:embed="rId3"/>
          <a:stretch>
            <a:fillRect/>
          </a:stretch>
        </p:blipFill>
        <p:spPr>
          <a:xfrm>
            <a:off x="486466" y="1868651"/>
            <a:ext cx="5143819" cy="3618055"/>
          </a:xfrm>
          <a:prstGeom prst="rect">
            <a:avLst/>
          </a:prstGeom>
        </p:spPr>
      </p:pic>
      <p:pic>
        <p:nvPicPr>
          <p:cNvPr id="6" name="图片 5">
            <a:extLst>
              <a:ext uri="{FF2B5EF4-FFF2-40B4-BE49-F238E27FC236}">
                <a16:creationId xmlns:a16="http://schemas.microsoft.com/office/drawing/2014/main" id="{C2A5A9B1-6F55-D150-9CC3-F5113B36B822}"/>
              </a:ext>
            </a:extLst>
          </p:cNvPr>
          <p:cNvPicPr>
            <a:picLocks noChangeAspect="1"/>
          </p:cNvPicPr>
          <p:nvPr/>
        </p:nvPicPr>
        <p:blipFill>
          <a:blip r:embed="rId4"/>
          <a:stretch>
            <a:fillRect/>
          </a:stretch>
        </p:blipFill>
        <p:spPr>
          <a:xfrm>
            <a:off x="6326112" y="1868651"/>
            <a:ext cx="4466733" cy="3955793"/>
          </a:xfrm>
          <a:prstGeom prst="rect">
            <a:avLst/>
          </a:prstGeom>
        </p:spPr>
      </p:pic>
      <p:sp>
        <p:nvSpPr>
          <p:cNvPr id="8" name="文本框 7">
            <a:extLst>
              <a:ext uri="{FF2B5EF4-FFF2-40B4-BE49-F238E27FC236}">
                <a16:creationId xmlns:a16="http://schemas.microsoft.com/office/drawing/2014/main" id="{246DF2D4-44E8-2B52-E858-23C29ACDAD9B}"/>
              </a:ext>
            </a:extLst>
          </p:cNvPr>
          <p:cNvSpPr txBox="1"/>
          <p:nvPr/>
        </p:nvSpPr>
        <p:spPr>
          <a:xfrm>
            <a:off x="178672" y="937062"/>
            <a:ext cx="11834655" cy="646331"/>
          </a:xfrm>
          <a:prstGeom prst="rect">
            <a:avLst/>
          </a:prstGeom>
          <a:noFill/>
        </p:spPr>
        <p:txBody>
          <a:bodyPr wrap="square">
            <a:spAutoFit/>
          </a:bodyPr>
          <a:lstStyle/>
          <a:p>
            <a:r>
              <a:rPr lang="en-US" altLang="zh-CN" dirty="0"/>
              <a:t>PS</a:t>
            </a:r>
            <a:r>
              <a:rPr lang="zh-CN" altLang="en-US" dirty="0"/>
              <a:t>：不用中文网一方面是网站页面广告多 （当然外版网站也有就是 但相对克制一些）另一方面是软件内可能有植入。</a:t>
            </a:r>
            <a:endParaRPr lang="en-US" altLang="zh-CN" dirty="0"/>
          </a:p>
          <a:p>
            <a:r>
              <a:rPr lang="zh-CN" altLang="en-US" dirty="0"/>
              <a:t>但未汉化的软件版本使用存在一定的门槛，辩证的看待就好啦</a:t>
            </a:r>
          </a:p>
        </p:txBody>
      </p:sp>
    </p:spTree>
    <p:extLst>
      <p:ext uri="{BB962C8B-B14F-4D97-AF65-F5344CB8AC3E}">
        <p14:creationId xmlns:p14="http://schemas.microsoft.com/office/powerpoint/2010/main" val="18613474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第一节 了解你的电脑</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775640" y="2274470"/>
            <a:ext cx="1324402" cy="646331"/>
          </a:xfrm>
          <a:prstGeom prst="rect">
            <a:avLst/>
          </a:prstGeom>
          <a:noFill/>
        </p:spPr>
        <p:txBody>
          <a:bodyPr wrap="none" rtlCol="0">
            <a:spAutoFit/>
          </a:bodyPr>
          <a:lstStyle/>
          <a:p>
            <a:r>
              <a:rPr kumimoji="1" lang="en-US" altLang="zh-CN" sz="3600" dirty="0"/>
              <a:t>CPU-Z</a:t>
            </a:r>
            <a:endParaRPr kumimoji="1" lang="zh-CN" altLang="en-US" sz="3600" dirty="0"/>
          </a:p>
        </p:txBody>
      </p:sp>
      <p:sp>
        <p:nvSpPr>
          <p:cNvPr id="15" name="文本框 14">
            <a:extLst>
              <a:ext uri="{FF2B5EF4-FFF2-40B4-BE49-F238E27FC236}">
                <a16:creationId xmlns:a16="http://schemas.microsoft.com/office/drawing/2014/main" id="{57BA4F0C-1C5B-4F73-FA4E-B5E843F08AC5}"/>
              </a:ext>
            </a:extLst>
          </p:cNvPr>
          <p:cNvSpPr txBox="1"/>
          <p:nvPr/>
        </p:nvSpPr>
        <p:spPr>
          <a:xfrm>
            <a:off x="481262" y="3142411"/>
            <a:ext cx="11073550" cy="3539430"/>
          </a:xfrm>
          <a:prstGeom prst="rect">
            <a:avLst/>
          </a:prstGeom>
          <a:noFill/>
        </p:spPr>
        <p:txBody>
          <a:bodyPr wrap="square" rtlCol="0">
            <a:spAutoFit/>
          </a:bodyPr>
          <a:lstStyle/>
          <a:p>
            <a:r>
              <a:rPr lang="en" altLang="zh-CN" sz="2800" b="0" i="0" u="none" strike="noStrike" dirty="0">
                <a:solidFill>
                  <a:srgbClr val="7C7B82"/>
                </a:solidFill>
                <a:effectLst/>
                <a:latin typeface="SourceHanSansSC-Regular, bestFont regular"/>
              </a:rPr>
              <a:t>CPU-Z</a:t>
            </a:r>
            <a:r>
              <a:rPr lang="zh-CN" altLang="en-US" sz="2800" b="0" i="0" u="none" strike="noStrike" dirty="0">
                <a:solidFill>
                  <a:srgbClr val="7C7B82"/>
                </a:solidFill>
                <a:effectLst/>
                <a:latin typeface="SourceHanSansSC-Regular, bestFont regular"/>
              </a:rPr>
              <a:t>是一款家喻户晓的</a:t>
            </a:r>
            <a:r>
              <a:rPr lang="en" altLang="zh-CN" sz="2800" b="0" i="0" u="none" strike="noStrike" dirty="0">
                <a:solidFill>
                  <a:srgbClr val="7C7B82"/>
                </a:solidFill>
                <a:effectLst/>
                <a:latin typeface="SourceHanSansSC-Regular, bestFont regular"/>
              </a:rPr>
              <a:t>CPU</a:t>
            </a:r>
            <a:r>
              <a:rPr lang="zh-CN" altLang="en-US" sz="2800" b="0" i="0" u="none" strike="noStrike" dirty="0">
                <a:solidFill>
                  <a:srgbClr val="7C7B82"/>
                </a:solidFill>
                <a:effectLst/>
                <a:latin typeface="SourceHanSansSC-Regular, bestFont regular"/>
              </a:rPr>
              <a:t>检测软件，是检测</a:t>
            </a:r>
            <a:r>
              <a:rPr lang="en" altLang="zh-CN" sz="2800" b="0" i="0" u="none" strike="noStrike" dirty="0">
                <a:solidFill>
                  <a:srgbClr val="7C7B82"/>
                </a:solidFill>
                <a:effectLst/>
                <a:latin typeface="SourceHanSansSC-Regular, bestFont regular"/>
              </a:rPr>
              <a:t>CPU</a:t>
            </a:r>
            <a:r>
              <a:rPr lang="zh-CN" altLang="en-US" sz="2800" b="0" i="0" u="none" strike="noStrike" dirty="0">
                <a:solidFill>
                  <a:srgbClr val="7C7B82"/>
                </a:solidFill>
                <a:effectLst/>
                <a:latin typeface="SourceHanSansSC-Regular, bestFont regular"/>
              </a:rPr>
              <a:t>使用程度极高的一款软件，除了使用</a:t>
            </a:r>
            <a:r>
              <a:rPr lang="en" altLang="zh-CN" sz="2800" b="0" i="0" u="none" strike="noStrike" dirty="0">
                <a:solidFill>
                  <a:srgbClr val="7C7B82"/>
                </a:solidFill>
                <a:effectLst/>
                <a:latin typeface="SourceHanSansSC-Regular, bestFont regular"/>
              </a:rPr>
              <a:t>Intel</a:t>
            </a:r>
            <a:r>
              <a:rPr lang="zh-CN" altLang="en-US" sz="2800" b="0" i="0" u="none" strike="noStrike" dirty="0">
                <a:solidFill>
                  <a:srgbClr val="7C7B82"/>
                </a:solidFill>
                <a:effectLst/>
                <a:latin typeface="SourceHanSansSC-Regular, bestFont regular"/>
              </a:rPr>
              <a:t>或</a:t>
            </a:r>
            <a:r>
              <a:rPr lang="en" altLang="zh-CN" sz="2800" b="0" i="0" u="none" strike="noStrike" dirty="0">
                <a:solidFill>
                  <a:srgbClr val="7C7B82"/>
                </a:solidFill>
                <a:effectLst/>
                <a:latin typeface="SourceHanSansSC-Regular, bestFont regular"/>
              </a:rPr>
              <a:t>AMD</a:t>
            </a:r>
            <a:r>
              <a:rPr lang="zh-CN" altLang="en-US" sz="2800" b="0" i="0" u="none" strike="noStrike" dirty="0">
                <a:solidFill>
                  <a:srgbClr val="7C7B82"/>
                </a:solidFill>
                <a:effectLst/>
                <a:latin typeface="SourceHanSansSC-Regular, bestFont regular"/>
              </a:rPr>
              <a:t>自己的检测软件之外，我们平时使用最多的此类软件就数它了。它支持的</a:t>
            </a:r>
            <a:r>
              <a:rPr lang="en" altLang="zh-CN" sz="2800" b="0" i="0" u="none" strike="noStrike" dirty="0">
                <a:solidFill>
                  <a:srgbClr val="7C7B82"/>
                </a:solidFill>
                <a:effectLst/>
                <a:latin typeface="SourceHanSansSC-Regular, bestFont regular"/>
              </a:rPr>
              <a:t>CPU</a:t>
            </a:r>
            <a:r>
              <a:rPr lang="zh-CN" altLang="en-US" sz="2800" b="0" i="0" u="none" strike="noStrike" dirty="0">
                <a:solidFill>
                  <a:srgbClr val="7C7B82"/>
                </a:solidFill>
                <a:effectLst/>
                <a:latin typeface="SourceHanSansSC-Regular, bestFont regular"/>
              </a:rPr>
              <a:t>种类相当全面，软件的启动速度及检测速度都很快。另外，它还能检测主板和内存的相关信息，其中就有我们常用的内存双通道检测功能。当然，对于</a:t>
            </a:r>
            <a:r>
              <a:rPr lang="en" altLang="zh-CN" sz="2800" b="0" i="0" u="none" strike="noStrike" dirty="0">
                <a:solidFill>
                  <a:srgbClr val="7C7B82"/>
                </a:solidFill>
                <a:effectLst/>
                <a:latin typeface="SourceHanSansSC-Regular, bestFont regular"/>
              </a:rPr>
              <a:t>CPU</a:t>
            </a:r>
            <a:r>
              <a:rPr lang="zh-CN" altLang="en-US" sz="2800" b="0" i="0" u="none" strike="noStrike" dirty="0">
                <a:solidFill>
                  <a:srgbClr val="7C7B82"/>
                </a:solidFill>
                <a:effectLst/>
                <a:latin typeface="SourceHanSansSC-Regular, bestFont regular"/>
              </a:rPr>
              <a:t>的鉴别我们还是最好使用原厂软件。</a:t>
            </a:r>
          </a:p>
          <a:p>
            <a:r>
              <a:rPr lang="zh-CN" altLang="en-US" sz="2800" b="0" i="0" u="none" strike="noStrike" dirty="0">
                <a:solidFill>
                  <a:srgbClr val="7C7B82"/>
                </a:solidFill>
                <a:effectLst/>
                <a:latin typeface="SourceHanSansSC-Regular, bestFont regular"/>
              </a:rPr>
              <a:t>使用这个软件可以查看</a:t>
            </a:r>
            <a:r>
              <a:rPr lang="en" altLang="zh-CN" sz="2800" b="0" i="0" u="none" strike="noStrike" dirty="0">
                <a:solidFill>
                  <a:srgbClr val="7C7B82"/>
                </a:solidFill>
                <a:effectLst/>
                <a:latin typeface="SourceHanSansSC-Regular, bestFont regular"/>
              </a:rPr>
              <a:t>CPU</a:t>
            </a:r>
            <a:r>
              <a:rPr lang="zh-CN" altLang="en-US" sz="2800" b="0" i="0" u="none" strike="noStrike" dirty="0">
                <a:solidFill>
                  <a:srgbClr val="7C7B82"/>
                </a:solidFill>
                <a:effectLst/>
                <a:latin typeface="SourceHanSansSC-Regular, bestFont regular"/>
              </a:rPr>
              <a:t>的信息。如果我们要准确地判断其超频性能，就可以通过它来测量</a:t>
            </a:r>
            <a:r>
              <a:rPr lang="en" altLang="zh-CN" sz="2800" b="0" i="0" u="none" strike="noStrike" dirty="0">
                <a:solidFill>
                  <a:srgbClr val="7C7B82"/>
                </a:solidFill>
                <a:effectLst/>
                <a:latin typeface="SourceHanSansSC-Regular, bestFont regular"/>
              </a:rPr>
              <a:t>CPU</a:t>
            </a:r>
            <a:r>
              <a:rPr lang="zh-CN" altLang="en-US" sz="2800" b="0" i="0" u="none" strike="noStrike" dirty="0">
                <a:solidFill>
                  <a:srgbClr val="7C7B82"/>
                </a:solidFill>
                <a:effectLst/>
                <a:latin typeface="SourceHanSansSC-Regular, bestFont regular"/>
              </a:rPr>
              <a:t>实际设计的</a:t>
            </a:r>
            <a:r>
              <a:rPr lang="en" altLang="zh-CN" sz="2800" b="0" i="0" u="none" strike="noStrike" dirty="0">
                <a:solidFill>
                  <a:srgbClr val="7C7B82"/>
                </a:solidFill>
                <a:effectLst/>
                <a:latin typeface="SourceHanSansSC-Regular, bestFont regular"/>
              </a:rPr>
              <a:t>FSB</a:t>
            </a:r>
            <a:r>
              <a:rPr lang="zh-CN" altLang="en-US" sz="2800" b="0" i="0" u="none" strike="noStrike" dirty="0">
                <a:solidFill>
                  <a:srgbClr val="7C7B82"/>
                </a:solidFill>
                <a:effectLst/>
                <a:latin typeface="SourceHanSansSC-Regular, bestFont regular"/>
              </a:rPr>
              <a:t>频率和倍频。</a:t>
            </a:r>
          </a:p>
        </p:txBody>
      </p:sp>
    </p:spTree>
    <p:custDataLst>
      <p:tags r:id="rId1"/>
    </p:custDataLst>
    <p:extLst>
      <p:ext uri="{BB962C8B-B14F-4D97-AF65-F5344CB8AC3E}">
        <p14:creationId xmlns:p14="http://schemas.microsoft.com/office/powerpoint/2010/main" val="24951514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4AFA34E-AF8B-C0C7-CA4A-900F8D23F454}"/>
              </a:ext>
            </a:extLst>
          </p:cNvPr>
          <p:cNvSpPr txBox="1"/>
          <p:nvPr/>
        </p:nvSpPr>
        <p:spPr>
          <a:xfrm>
            <a:off x="357346" y="282473"/>
            <a:ext cx="10545879" cy="369332"/>
          </a:xfrm>
          <a:prstGeom prst="rect">
            <a:avLst/>
          </a:prstGeom>
          <a:noFill/>
        </p:spPr>
        <p:txBody>
          <a:bodyPr wrap="square">
            <a:spAutoFit/>
          </a:bodyPr>
          <a:lstStyle/>
          <a:p>
            <a:r>
              <a:rPr lang="zh-CN" altLang="en-US" dirty="0"/>
              <a:t>下载地址： 英文官网  </a:t>
            </a:r>
            <a:r>
              <a:rPr lang="en" altLang="zh-CN" dirty="0"/>
              <a:t>https://</a:t>
            </a:r>
            <a:r>
              <a:rPr lang="en" altLang="zh-CN" dirty="0" err="1"/>
              <a:t>www.cpuid.com</a:t>
            </a:r>
            <a:r>
              <a:rPr lang="en" altLang="zh-CN" dirty="0"/>
              <a:t>/</a:t>
            </a:r>
            <a:r>
              <a:rPr lang="en" altLang="zh-CN" dirty="0" err="1"/>
              <a:t>softwares</a:t>
            </a:r>
            <a:r>
              <a:rPr lang="en" altLang="zh-CN" dirty="0"/>
              <a:t>/</a:t>
            </a:r>
            <a:r>
              <a:rPr lang="en" altLang="zh-CN" dirty="0" err="1"/>
              <a:t>cpu-z.html</a:t>
            </a:r>
            <a:endParaRPr lang="en-US" altLang="zh-CN" dirty="0"/>
          </a:p>
        </p:txBody>
      </p:sp>
      <p:pic>
        <p:nvPicPr>
          <p:cNvPr id="2" name="图片 1">
            <a:extLst>
              <a:ext uri="{FF2B5EF4-FFF2-40B4-BE49-F238E27FC236}">
                <a16:creationId xmlns:a16="http://schemas.microsoft.com/office/drawing/2014/main" id="{8D2932BC-A499-A8C5-1649-2ADE6191DF38}"/>
              </a:ext>
            </a:extLst>
          </p:cNvPr>
          <p:cNvPicPr>
            <a:picLocks noChangeAspect="1"/>
          </p:cNvPicPr>
          <p:nvPr/>
        </p:nvPicPr>
        <p:blipFill>
          <a:blip r:embed="rId2"/>
          <a:stretch>
            <a:fillRect/>
          </a:stretch>
        </p:blipFill>
        <p:spPr>
          <a:xfrm>
            <a:off x="922200" y="805069"/>
            <a:ext cx="5271415" cy="5247861"/>
          </a:xfrm>
          <a:prstGeom prst="rect">
            <a:avLst/>
          </a:prstGeom>
        </p:spPr>
      </p:pic>
      <p:pic>
        <p:nvPicPr>
          <p:cNvPr id="3" name="图片 2">
            <a:extLst>
              <a:ext uri="{FF2B5EF4-FFF2-40B4-BE49-F238E27FC236}">
                <a16:creationId xmlns:a16="http://schemas.microsoft.com/office/drawing/2014/main" id="{E961E6F8-5DCE-3D28-35A8-9573B8368A3E}"/>
              </a:ext>
            </a:extLst>
          </p:cNvPr>
          <p:cNvPicPr>
            <a:picLocks noChangeAspect="1"/>
          </p:cNvPicPr>
          <p:nvPr/>
        </p:nvPicPr>
        <p:blipFill>
          <a:blip r:embed="rId3"/>
          <a:stretch>
            <a:fillRect/>
          </a:stretch>
        </p:blipFill>
        <p:spPr>
          <a:xfrm>
            <a:off x="6459331" y="805068"/>
            <a:ext cx="5271415" cy="5247861"/>
          </a:xfrm>
          <a:prstGeom prst="rect">
            <a:avLst/>
          </a:prstGeom>
        </p:spPr>
      </p:pic>
    </p:spTree>
    <p:extLst>
      <p:ext uri="{BB962C8B-B14F-4D97-AF65-F5344CB8AC3E}">
        <p14:creationId xmlns:p14="http://schemas.microsoft.com/office/powerpoint/2010/main" val="41483274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第一节 了解你的电脑</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775640" y="2274470"/>
            <a:ext cx="1369286" cy="646331"/>
          </a:xfrm>
          <a:prstGeom prst="rect">
            <a:avLst/>
          </a:prstGeom>
          <a:noFill/>
        </p:spPr>
        <p:txBody>
          <a:bodyPr wrap="none" rtlCol="0">
            <a:spAutoFit/>
          </a:bodyPr>
          <a:lstStyle/>
          <a:p>
            <a:r>
              <a:rPr kumimoji="1" lang="en-US" altLang="zh-CN" sz="3600" dirty="0"/>
              <a:t>GPU-Z</a:t>
            </a:r>
            <a:endParaRPr kumimoji="1" lang="zh-CN" altLang="en-US" sz="3600" dirty="0"/>
          </a:p>
        </p:txBody>
      </p:sp>
      <p:sp>
        <p:nvSpPr>
          <p:cNvPr id="15" name="文本框 14">
            <a:extLst>
              <a:ext uri="{FF2B5EF4-FFF2-40B4-BE49-F238E27FC236}">
                <a16:creationId xmlns:a16="http://schemas.microsoft.com/office/drawing/2014/main" id="{57BA4F0C-1C5B-4F73-FA4E-B5E843F08AC5}"/>
              </a:ext>
            </a:extLst>
          </p:cNvPr>
          <p:cNvSpPr txBox="1"/>
          <p:nvPr/>
        </p:nvSpPr>
        <p:spPr>
          <a:xfrm>
            <a:off x="481262" y="3142411"/>
            <a:ext cx="11073550" cy="3108543"/>
          </a:xfrm>
          <a:prstGeom prst="rect">
            <a:avLst/>
          </a:prstGeom>
          <a:noFill/>
        </p:spPr>
        <p:txBody>
          <a:bodyPr wrap="square" rtlCol="0">
            <a:spAutoFit/>
          </a:bodyPr>
          <a:lstStyle/>
          <a:p>
            <a:r>
              <a:rPr lang="en" altLang="zh-CN" sz="2800" b="0" i="0" u="none" strike="noStrike" dirty="0">
                <a:solidFill>
                  <a:srgbClr val="7C7B82"/>
                </a:solidFill>
                <a:effectLst/>
                <a:latin typeface="SourceHanSansSC-Regular, bestFont regular"/>
              </a:rPr>
              <a:t>GPU-Z</a:t>
            </a:r>
            <a:r>
              <a:rPr lang="zh-CN" altLang="en-US" sz="2800" b="0" i="0" u="none" strike="noStrike" dirty="0">
                <a:solidFill>
                  <a:srgbClr val="7C7B82"/>
                </a:solidFill>
                <a:effectLst/>
                <a:latin typeface="SourceHanSansSC-Regular, bestFont regular"/>
              </a:rPr>
              <a:t>是一款方便实用的软件工具，专门为用户提供视频卡和</a:t>
            </a:r>
            <a:r>
              <a:rPr lang="en" altLang="zh-CN" sz="2800" b="0" i="0" u="none" strike="noStrike" dirty="0">
                <a:solidFill>
                  <a:srgbClr val="7C7B82"/>
                </a:solidFill>
                <a:effectLst/>
                <a:latin typeface="SourceHanSansSC-Regular, bestFont regular"/>
              </a:rPr>
              <a:t>GPU</a:t>
            </a:r>
            <a:r>
              <a:rPr lang="zh-CN" altLang="en-US" sz="2800" b="0" i="0" u="none" strike="noStrike" dirty="0">
                <a:solidFill>
                  <a:srgbClr val="7C7B82"/>
                </a:solidFill>
                <a:effectLst/>
                <a:latin typeface="SourceHanSansSC-Regular, bestFont regular"/>
              </a:rPr>
              <a:t>的详尽信息。它具有轻巧的特点，不需要安装即可使用，并且可以一键自动查询当前电脑的显卡参数。通过</a:t>
            </a:r>
            <a:r>
              <a:rPr lang="en" altLang="zh-CN" sz="2800" b="0" i="0" u="none" strike="noStrike" dirty="0">
                <a:solidFill>
                  <a:srgbClr val="7C7B82"/>
                </a:solidFill>
                <a:effectLst/>
                <a:latin typeface="SourceHanSansSC-Regular, bestFont regular"/>
              </a:rPr>
              <a:t>GPU-Z</a:t>
            </a:r>
            <a:r>
              <a:rPr lang="zh-CN" altLang="en" sz="2800" b="0" i="0" u="none" strike="noStrike" dirty="0">
                <a:solidFill>
                  <a:srgbClr val="7C7B82"/>
                </a:solidFill>
                <a:effectLst/>
                <a:latin typeface="SourceHanSansSC-Regular, bestFont regular"/>
              </a:rPr>
              <a:t>，</a:t>
            </a:r>
            <a:r>
              <a:rPr lang="zh-CN" altLang="en-US" sz="2800" b="0" i="0" u="none" strike="noStrike" dirty="0">
                <a:solidFill>
                  <a:srgbClr val="7C7B82"/>
                </a:solidFill>
                <a:effectLst/>
                <a:latin typeface="SourceHanSansSC-Regular, bestFont regular"/>
              </a:rPr>
              <a:t>用户可以轻松了解显卡的各种信息参数，而且结果页面简洁明了，让用户更加容易掌握显卡的相关信息。</a:t>
            </a:r>
          </a:p>
          <a:p>
            <a:br>
              <a:rPr lang="zh-CN" altLang="en-US" sz="2800" b="0" i="0" u="none" strike="noStrike" dirty="0">
                <a:solidFill>
                  <a:srgbClr val="7C7B82"/>
                </a:solidFill>
                <a:effectLst/>
                <a:latin typeface="SourceHanSansSC-Regular, bestFont regular"/>
              </a:rPr>
            </a:br>
            <a:endParaRPr kumimoji="1" lang="en-US" altLang="zh-CN" sz="2800" dirty="0"/>
          </a:p>
        </p:txBody>
      </p:sp>
    </p:spTree>
    <p:custDataLst>
      <p:tags r:id="rId1"/>
    </p:custDataLst>
    <p:extLst>
      <p:ext uri="{BB962C8B-B14F-4D97-AF65-F5344CB8AC3E}">
        <p14:creationId xmlns:p14="http://schemas.microsoft.com/office/powerpoint/2010/main" val="15514054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4AFA34E-AF8B-C0C7-CA4A-900F8D23F454}"/>
              </a:ext>
            </a:extLst>
          </p:cNvPr>
          <p:cNvSpPr txBox="1"/>
          <p:nvPr/>
        </p:nvSpPr>
        <p:spPr>
          <a:xfrm>
            <a:off x="357346" y="282473"/>
            <a:ext cx="10545879" cy="369332"/>
          </a:xfrm>
          <a:prstGeom prst="rect">
            <a:avLst/>
          </a:prstGeom>
          <a:noFill/>
        </p:spPr>
        <p:txBody>
          <a:bodyPr wrap="square">
            <a:spAutoFit/>
          </a:bodyPr>
          <a:lstStyle/>
          <a:p>
            <a:r>
              <a:rPr lang="zh-CN" altLang="en-US" dirty="0"/>
              <a:t>下载地址： 英文官网  </a:t>
            </a:r>
            <a:r>
              <a:rPr lang="en" altLang="zh-CN" dirty="0"/>
              <a:t>https://</a:t>
            </a:r>
            <a:r>
              <a:rPr lang="en" altLang="zh-CN" dirty="0" err="1"/>
              <a:t>www.techpowerup.com</a:t>
            </a:r>
            <a:r>
              <a:rPr lang="en" altLang="zh-CN" dirty="0"/>
              <a:t>/download/</a:t>
            </a:r>
            <a:r>
              <a:rPr lang="en" altLang="zh-CN" dirty="0" err="1"/>
              <a:t>techpowerup</a:t>
            </a:r>
            <a:r>
              <a:rPr lang="en" altLang="zh-CN" dirty="0"/>
              <a:t>-</a:t>
            </a:r>
            <a:r>
              <a:rPr lang="en" altLang="zh-CN" dirty="0" err="1"/>
              <a:t>gpu</a:t>
            </a:r>
            <a:r>
              <a:rPr lang="en" altLang="zh-CN" dirty="0"/>
              <a:t>-z/</a:t>
            </a:r>
            <a:endParaRPr lang="en-US" altLang="zh-CN" dirty="0"/>
          </a:p>
        </p:txBody>
      </p:sp>
      <p:pic>
        <p:nvPicPr>
          <p:cNvPr id="2" name="图片 1">
            <a:extLst>
              <a:ext uri="{FF2B5EF4-FFF2-40B4-BE49-F238E27FC236}">
                <a16:creationId xmlns:a16="http://schemas.microsoft.com/office/drawing/2014/main" id="{8D2932BC-A499-A8C5-1649-2ADE6191DF3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661548" y="914399"/>
            <a:ext cx="5271415" cy="5247860"/>
          </a:xfrm>
          <a:prstGeom prst="rect">
            <a:avLst/>
          </a:prstGeom>
        </p:spPr>
      </p:pic>
    </p:spTree>
    <p:extLst>
      <p:ext uri="{BB962C8B-B14F-4D97-AF65-F5344CB8AC3E}">
        <p14:creationId xmlns:p14="http://schemas.microsoft.com/office/powerpoint/2010/main" val="25346391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第一节 了解你的电脑</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205496" y="2269332"/>
            <a:ext cx="11763861" cy="646331"/>
          </a:xfrm>
          <a:prstGeom prst="rect">
            <a:avLst/>
          </a:prstGeom>
          <a:noFill/>
        </p:spPr>
        <p:txBody>
          <a:bodyPr wrap="none" rtlCol="0">
            <a:spAutoFit/>
          </a:bodyPr>
          <a:lstStyle/>
          <a:p>
            <a:r>
              <a:rPr kumimoji="1" lang="en-US" altLang="zh-CN" sz="3600" dirty="0"/>
              <a:t>Intel</a:t>
            </a:r>
            <a:r>
              <a:rPr kumimoji="1" lang="zh-CN" altLang="en-US" sz="3600" dirty="0"/>
              <a:t>处理器 和 </a:t>
            </a:r>
            <a:r>
              <a:rPr kumimoji="1" lang="en-US" altLang="zh-CN" sz="3600" dirty="0"/>
              <a:t>NVIDIA</a:t>
            </a:r>
            <a:r>
              <a:rPr kumimoji="1" lang="zh-CN" altLang="en-US" sz="3600" dirty="0"/>
              <a:t> 显卡信息 的查询 以及驱动程序下载</a:t>
            </a:r>
          </a:p>
        </p:txBody>
      </p:sp>
      <p:sp>
        <p:nvSpPr>
          <p:cNvPr id="15" name="文本框 14">
            <a:extLst>
              <a:ext uri="{FF2B5EF4-FFF2-40B4-BE49-F238E27FC236}">
                <a16:creationId xmlns:a16="http://schemas.microsoft.com/office/drawing/2014/main" id="{57BA4F0C-1C5B-4F73-FA4E-B5E843F08AC5}"/>
              </a:ext>
            </a:extLst>
          </p:cNvPr>
          <p:cNvSpPr txBox="1"/>
          <p:nvPr/>
        </p:nvSpPr>
        <p:spPr>
          <a:xfrm>
            <a:off x="559225" y="4055566"/>
            <a:ext cx="11073550" cy="954107"/>
          </a:xfrm>
          <a:prstGeom prst="rect">
            <a:avLst/>
          </a:prstGeom>
          <a:noFill/>
        </p:spPr>
        <p:txBody>
          <a:bodyPr wrap="square" rtlCol="0">
            <a:spAutoFit/>
          </a:bodyPr>
          <a:lstStyle/>
          <a:p>
            <a:r>
              <a:rPr kumimoji="1" lang="zh-CN" altLang="en-US" sz="2800" dirty="0">
                <a:solidFill>
                  <a:srgbClr val="7C7B82"/>
                </a:solidFill>
                <a:latin typeface="SourceHanSansSC-Regular, bestFont regular"/>
              </a:rPr>
              <a:t>通过工具网站获取信息 </a:t>
            </a:r>
            <a:endParaRPr kumimoji="1" lang="en-US" altLang="zh-CN" sz="2800" dirty="0">
              <a:solidFill>
                <a:srgbClr val="7C7B82"/>
              </a:solidFill>
              <a:latin typeface="SourceHanSansSC-Regular, bestFont regular"/>
            </a:endParaRPr>
          </a:p>
          <a:p>
            <a:r>
              <a:rPr kumimoji="1" lang="zh-CN" altLang="en-US" sz="2800" dirty="0">
                <a:solidFill>
                  <a:srgbClr val="7C7B82"/>
                </a:solidFill>
                <a:latin typeface="SourceHanSansSC-Regular, bestFont regular"/>
              </a:rPr>
              <a:t>了解自身硬件的情况和其他硬件的特点（兴趣爱好）</a:t>
            </a:r>
            <a:endParaRPr kumimoji="1" lang="en-US" altLang="zh-CN" sz="2800" dirty="0"/>
          </a:p>
        </p:txBody>
      </p:sp>
      <p:sp>
        <p:nvSpPr>
          <p:cNvPr id="2" name="文本框 1">
            <a:extLst>
              <a:ext uri="{FF2B5EF4-FFF2-40B4-BE49-F238E27FC236}">
                <a16:creationId xmlns:a16="http://schemas.microsoft.com/office/drawing/2014/main" id="{DB6FFC14-87F7-C160-2181-16F02D3C86E7}"/>
              </a:ext>
            </a:extLst>
          </p:cNvPr>
          <p:cNvSpPr txBox="1"/>
          <p:nvPr/>
        </p:nvSpPr>
        <p:spPr>
          <a:xfrm>
            <a:off x="2010478" y="3132135"/>
            <a:ext cx="8298747" cy="523220"/>
          </a:xfrm>
          <a:prstGeom prst="rect">
            <a:avLst/>
          </a:prstGeom>
          <a:noFill/>
        </p:spPr>
        <p:txBody>
          <a:bodyPr wrap="none" rtlCol="0">
            <a:spAutoFit/>
          </a:bodyPr>
          <a:lstStyle/>
          <a:p>
            <a:r>
              <a:rPr kumimoji="1" lang="en-US" altLang="zh-CN" sz="2800" dirty="0"/>
              <a:t>AMD</a:t>
            </a:r>
            <a:r>
              <a:rPr kumimoji="1" lang="zh-CN" altLang="en-US" sz="2800" dirty="0"/>
              <a:t> </a:t>
            </a:r>
            <a:r>
              <a:rPr kumimoji="1" lang="en-US" altLang="zh-CN" sz="2800" dirty="0"/>
              <a:t>YES</a:t>
            </a:r>
            <a:r>
              <a:rPr kumimoji="1" lang="zh-CN" altLang="en-US" sz="2800" dirty="0"/>
              <a:t>！</a:t>
            </a:r>
            <a:r>
              <a:rPr kumimoji="1" lang="zh-CN" altLang="en-US" sz="2000" dirty="0"/>
              <a:t>篇幅有限不做介绍，但</a:t>
            </a:r>
            <a:r>
              <a:rPr kumimoji="1" lang="en-US" altLang="zh-CN" sz="2000" dirty="0"/>
              <a:t>AMD</a:t>
            </a:r>
            <a:r>
              <a:rPr kumimoji="1" lang="zh-CN" altLang="en-US" sz="2000" dirty="0"/>
              <a:t>的产品真的很好（叠甲叠甲）</a:t>
            </a:r>
            <a:endParaRPr kumimoji="1" lang="zh-CN" altLang="en-US" sz="2800" dirty="0"/>
          </a:p>
        </p:txBody>
      </p:sp>
      <p:sp>
        <p:nvSpPr>
          <p:cNvPr id="10" name="文本框 9">
            <a:extLst>
              <a:ext uri="{FF2B5EF4-FFF2-40B4-BE49-F238E27FC236}">
                <a16:creationId xmlns:a16="http://schemas.microsoft.com/office/drawing/2014/main" id="{A1D0B152-B15F-3FA9-89C0-1426918E8BE7}"/>
              </a:ext>
            </a:extLst>
          </p:cNvPr>
          <p:cNvSpPr txBox="1"/>
          <p:nvPr/>
        </p:nvSpPr>
        <p:spPr>
          <a:xfrm>
            <a:off x="709903" y="5409884"/>
            <a:ext cx="9631072" cy="369332"/>
          </a:xfrm>
          <a:prstGeom prst="rect">
            <a:avLst/>
          </a:prstGeom>
          <a:noFill/>
        </p:spPr>
        <p:txBody>
          <a:bodyPr wrap="square">
            <a:spAutoFit/>
          </a:bodyPr>
          <a:lstStyle/>
          <a:p>
            <a:r>
              <a:rPr lang="en-US" altLang="zh-CN" dirty="0"/>
              <a:t>INTEL</a:t>
            </a:r>
            <a:r>
              <a:rPr lang="zh-CN" altLang="en-US" dirty="0"/>
              <a:t> 产品规范查询 https://ark.intel.com/content/www/cn/zh/ark.html</a:t>
            </a:r>
          </a:p>
        </p:txBody>
      </p:sp>
    </p:spTree>
    <p:custDataLst>
      <p:tags r:id="rId1"/>
    </p:custDataLst>
    <p:extLst>
      <p:ext uri="{BB962C8B-B14F-4D97-AF65-F5344CB8AC3E}">
        <p14:creationId xmlns:p14="http://schemas.microsoft.com/office/powerpoint/2010/main" val="33822608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7700212"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第二节 对你的电脑进行一些功能性上的小修复 完善驱动</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734885" y="2307833"/>
            <a:ext cx="8137164" cy="1200329"/>
          </a:xfrm>
          <a:prstGeom prst="rect">
            <a:avLst/>
          </a:prstGeom>
          <a:noFill/>
        </p:spPr>
        <p:txBody>
          <a:bodyPr wrap="none" rtlCol="0">
            <a:spAutoFit/>
          </a:bodyPr>
          <a:lstStyle/>
          <a:p>
            <a:r>
              <a:rPr kumimoji="1" lang="zh-CN" altLang="en-US" sz="3600" dirty="0"/>
              <a:t>在电脑部分硬件存在工作不正常的时候 </a:t>
            </a:r>
            <a:endParaRPr kumimoji="1" lang="en-US" altLang="zh-CN" sz="3600" dirty="0"/>
          </a:p>
          <a:p>
            <a:r>
              <a:rPr kumimoji="1" lang="zh-CN" altLang="en-US" sz="3600" dirty="0"/>
              <a:t>完善驱动程序可能是一个好方法</a:t>
            </a:r>
          </a:p>
        </p:txBody>
      </p:sp>
      <p:sp>
        <p:nvSpPr>
          <p:cNvPr id="15" name="文本框 14">
            <a:extLst>
              <a:ext uri="{FF2B5EF4-FFF2-40B4-BE49-F238E27FC236}">
                <a16:creationId xmlns:a16="http://schemas.microsoft.com/office/drawing/2014/main" id="{57BA4F0C-1C5B-4F73-FA4E-B5E843F08AC5}"/>
              </a:ext>
            </a:extLst>
          </p:cNvPr>
          <p:cNvSpPr txBox="1"/>
          <p:nvPr/>
        </p:nvSpPr>
        <p:spPr>
          <a:xfrm>
            <a:off x="559225" y="3667542"/>
            <a:ext cx="11073550" cy="3108543"/>
          </a:xfrm>
          <a:prstGeom prst="rect">
            <a:avLst/>
          </a:prstGeom>
          <a:noFill/>
        </p:spPr>
        <p:txBody>
          <a:bodyPr wrap="square" rtlCol="0">
            <a:spAutoFit/>
          </a:bodyPr>
          <a:lstStyle/>
          <a:p>
            <a:r>
              <a:rPr kumimoji="1" lang="zh-CN" altLang="en-US" sz="2800" dirty="0">
                <a:solidFill>
                  <a:srgbClr val="7C7B82"/>
                </a:solidFill>
                <a:latin typeface="SourceHanSansSC-Regular, bestFont regular"/>
              </a:rPr>
              <a:t>利用</a:t>
            </a:r>
            <a:r>
              <a:rPr kumimoji="1" lang="en-US" altLang="zh-CN" sz="2800" dirty="0">
                <a:solidFill>
                  <a:srgbClr val="7C7B82"/>
                </a:solidFill>
                <a:latin typeface="SourceHanSansSC-Regular, bestFont regular"/>
              </a:rPr>
              <a:t>Windows</a:t>
            </a:r>
            <a:r>
              <a:rPr kumimoji="1" lang="zh-CN" altLang="en-US" sz="2800" dirty="0">
                <a:solidFill>
                  <a:srgbClr val="7C7B82"/>
                </a:solidFill>
                <a:latin typeface="SourceHanSansSC-Regular, bestFont regular"/>
              </a:rPr>
              <a:t>的系统更新，可以一定程度上修复一些缺失的官方驱动</a:t>
            </a:r>
            <a:endParaRPr kumimoji="1" lang="en-US" altLang="zh-CN" sz="2800" dirty="0">
              <a:solidFill>
                <a:srgbClr val="7C7B82"/>
              </a:solidFill>
              <a:latin typeface="SourceHanSansSC-Regular, bestFont regular"/>
            </a:endParaRPr>
          </a:p>
          <a:p>
            <a:r>
              <a:rPr kumimoji="1" lang="zh-CN" altLang="en-US" sz="2800" dirty="0">
                <a:solidFill>
                  <a:srgbClr val="7C7B82"/>
                </a:solidFill>
                <a:latin typeface="SourceHanSansSC-Regular, bestFont regular"/>
              </a:rPr>
              <a:t>如果你使用的电脑是某个品牌的笔记本，你可以去该品牌的官网查询帮助。</a:t>
            </a:r>
            <a:endParaRPr kumimoji="1" lang="en-US" altLang="zh-CN" sz="2800" dirty="0">
              <a:solidFill>
                <a:srgbClr val="7C7B82"/>
              </a:solidFill>
              <a:latin typeface="SourceHanSansSC-Regular, bestFont regular"/>
            </a:endParaRPr>
          </a:p>
          <a:p>
            <a:endParaRPr kumimoji="1" lang="en-US" altLang="zh-CN" sz="2800" dirty="0">
              <a:solidFill>
                <a:srgbClr val="7C7B82"/>
              </a:solidFill>
              <a:latin typeface="SourceHanSansSC-Regular, bestFont regular"/>
            </a:endParaRPr>
          </a:p>
          <a:p>
            <a:r>
              <a:rPr kumimoji="1" lang="zh-CN" altLang="en-US" sz="2800" dirty="0">
                <a:solidFill>
                  <a:srgbClr val="7C7B82"/>
                </a:solidFill>
                <a:latin typeface="SourceHanSansSC-Regular, bestFont regular"/>
              </a:rPr>
              <a:t>使用鲁大师中的驱动修复也可以一定程度上解决自组台机存在的驱动问题，虽然确实有用，但鲁大师仍旧是一个不那么好的软件，推荐用完就删</a:t>
            </a:r>
            <a:endParaRPr kumimoji="1" lang="en-US" altLang="zh-CN" sz="2800" dirty="0"/>
          </a:p>
        </p:txBody>
      </p:sp>
    </p:spTree>
    <p:custDataLst>
      <p:tags r:id="rId1"/>
    </p:custDataLst>
    <p:extLst>
      <p:ext uri="{BB962C8B-B14F-4D97-AF65-F5344CB8AC3E}">
        <p14:creationId xmlns:p14="http://schemas.microsoft.com/office/powerpoint/2010/main" val="2142980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247162" y="1208432"/>
            <a:ext cx="5307330" cy="1007071"/>
          </a:xfrm>
          <a:prstGeom prst="rect">
            <a:avLst/>
          </a:prstGeom>
          <a:noFill/>
        </p:spPr>
        <p:txBody>
          <a:bodyPr wrap="square" rtlCol="0">
            <a:spAutoFit/>
          </a:bodyPr>
          <a:lstStyle/>
          <a:p>
            <a:pPr algn="ctr" fontAlgn="auto">
              <a:lnSpc>
                <a:spcPct val="150000"/>
              </a:lnSpc>
              <a:spcAft>
                <a:spcPts val="200"/>
              </a:spcAft>
            </a:pPr>
            <a:r>
              <a:rPr lang="zh-CN" altLang="en-US" sz="4400" kern="3000" spc="1000" dirty="0">
                <a:solidFill>
                  <a:schemeClr val="tx1"/>
                </a:solidFill>
                <a:uFillTx/>
                <a:latin typeface="华文琥珀" panose="02010800040101010101" charset="-122"/>
                <a:ea typeface="华文琥珀" panose="02010800040101010101" charset="-122"/>
              </a:rPr>
              <a:t>什么是软件？</a:t>
            </a:r>
          </a:p>
        </p:txBody>
      </p:sp>
      <p:sp>
        <p:nvSpPr>
          <p:cNvPr id="13" name="文本框 12"/>
          <p:cNvSpPr txBox="1"/>
          <p:nvPr/>
        </p:nvSpPr>
        <p:spPr>
          <a:xfrm>
            <a:off x="152399" y="2740985"/>
            <a:ext cx="4132521" cy="1568450"/>
          </a:xfrm>
          <a:prstGeom prst="rect">
            <a:avLst/>
          </a:prstGeom>
          <a:noFill/>
        </p:spPr>
        <p:txBody>
          <a:bodyPr wrap="square" rtlCol="0">
            <a:spAutoFit/>
          </a:bodyPr>
          <a:lstStyle/>
          <a:p>
            <a:pPr indent="720090" algn="just"/>
            <a:r>
              <a:rPr lang="zh-CN" altLang="en-US" sz="2400" b="1" dirty="0">
                <a:latin typeface="黑体" panose="02010609060101010101" pitchFamily="49" charset="-122"/>
                <a:ea typeface="黑体" panose="02010609060101010101" pitchFamily="49" charset="-122"/>
              </a:rPr>
              <a:t>计算机系统操作有关的计算机</a:t>
            </a:r>
            <a:r>
              <a:rPr lang="zh-CN" altLang="en-US" sz="2400" b="1" dirty="0">
                <a:solidFill>
                  <a:srgbClr val="FF0000"/>
                </a:solidFill>
                <a:latin typeface="黑体" panose="02010609060101010101" pitchFamily="49" charset="-122"/>
                <a:ea typeface="黑体" panose="02010609060101010101" pitchFamily="49" charset="-122"/>
              </a:rPr>
              <a:t>程序、规程、规则</a:t>
            </a:r>
            <a:r>
              <a:rPr lang="zh-CN" altLang="en-US" sz="2400" b="1" dirty="0">
                <a:latin typeface="黑体" panose="02010609060101010101" pitchFamily="49" charset="-122"/>
                <a:ea typeface="黑体" panose="02010609060101010101" pitchFamily="49" charset="-122"/>
              </a:rPr>
              <a:t>，以及可能有的</a:t>
            </a:r>
            <a:r>
              <a:rPr lang="zh-CN" altLang="en-US" sz="2400" b="1" dirty="0">
                <a:solidFill>
                  <a:srgbClr val="FF0000"/>
                </a:solidFill>
                <a:latin typeface="黑体" panose="02010609060101010101" pitchFamily="49" charset="-122"/>
                <a:ea typeface="黑体" panose="02010609060101010101" pitchFamily="49" charset="-122"/>
              </a:rPr>
              <a:t>文件、文档及数据</a:t>
            </a:r>
            <a:r>
              <a:rPr lang="zh-CN" altLang="en-US" sz="2400" b="1" dirty="0">
                <a:latin typeface="黑体" panose="02010609060101010101" pitchFamily="49" charset="-122"/>
                <a:ea typeface="黑体" panose="02010609060101010101" pitchFamily="49" charset="-122"/>
              </a:rPr>
              <a:t>。</a:t>
            </a:r>
          </a:p>
        </p:txBody>
      </p:sp>
      <p:pic>
        <p:nvPicPr>
          <p:cNvPr id="14" name="图片 13"/>
          <p:cNvPicPr>
            <a:picLocks noChangeAspect="1"/>
          </p:cNvPicPr>
          <p:nvPr/>
        </p:nvPicPr>
        <p:blipFill>
          <a:blip r:embed="rId4"/>
          <a:stretch>
            <a:fillRect/>
          </a:stretch>
        </p:blipFill>
        <p:spPr>
          <a:xfrm>
            <a:off x="4962458" y="1376045"/>
            <a:ext cx="7001577" cy="5175078"/>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000" fill="hold"/>
                                        <p:tgtEl>
                                          <p:spTgt spid="13"/>
                                        </p:tgtEl>
                                        <p:attrNameLst>
                                          <p:attrName>ppt_x</p:attrName>
                                        </p:attrNameLst>
                                      </p:cBhvr>
                                      <p:tavLst>
                                        <p:tav tm="0">
                                          <p:val>
                                            <p:strVal val="#ppt_x"/>
                                          </p:val>
                                        </p:tav>
                                        <p:tav tm="100000">
                                          <p:val>
                                            <p:strVal val="#ppt_x"/>
                                          </p:val>
                                        </p:tav>
                                      </p:tavLst>
                                    </p:anim>
                                    <p:anim calcmode="lin" valueType="num">
                                      <p:cBhvr additive="base">
                                        <p:cTn id="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7700212"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第二节 为什么你需要一个</a:t>
            </a:r>
            <a:r>
              <a:rPr lang="en-US" altLang="zh-CN" sz="2400" dirty="0">
                <a:effectLst/>
                <a:latin typeface="Helvetica Neue" panose="02000503000000020004" pitchFamily="2" charset="0"/>
                <a:ea typeface="PingFang SC" panose="020B0400000000000000" pitchFamily="34" charset="-122"/>
              </a:rPr>
              <a:t>PE</a:t>
            </a:r>
            <a:r>
              <a:rPr lang="zh-CN" altLang="en-US" sz="2400" dirty="0">
                <a:effectLst/>
                <a:latin typeface="Helvetica Neue" panose="02000503000000020004" pitchFamily="2" charset="0"/>
                <a:ea typeface="PingFang SC" panose="020B0400000000000000" pitchFamily="34" charset="-122"/>
              </a:rPr>
              <a:t> 系统盘？</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734885" y="2307833"/>
            <a:ext cx="7789312" cy="646331"/>
          </a:xfrm>
          <a:prstGeom prst="rect">
            <a:avLst/>
          </a:prstGeom>
          <a:noFill/>
        </p:spPr>
        <p:txBody>
          <a:bodyPr wrap="none" rtlCol="0">
            <a:spAutoFit/>
          </a:bodyPr>
          <a:lstStyle/>
          <a:p>
            <a:r>
              <a:rPr kumimoji="1" lang="en-US" altLang="zh-CN" sz="3600" dirty="0"/>
              <a:t>PE</a:t>
            </a:r>
            <a:r>
              <a:rPr kumimoji="1" lang="zh-CN" altLang="en-US" sz="3600" dirty="0"/>
              <a:t>是什么？ </a:t>
            </a:r>
            <a:r>
              <a:rPr kumimoji="1" lang="en-US" altLang="zh-CN" sz="3600" dirty="0"/>
              <a:t>PE</a:t>
            </a:r>
            <a:r>
              <a:rPr kumimoji="1" lang="zh-CN" altLang="en-US" sz="3600" dirty="0"/>
              <a:t>怎么做 ？</a:t>
            </a:r>
            <a:r>
              <a:rPr kumimoji="1" lang="en-US" altLang="zh-CN" sz="3600" dirty="0"/>
              <a:t>PE</a:t>
            </a:r>
            <a:r>
              <a:rPr kumimoji="1" lang="zh-CN" altLang="en-US" sz="3600" dirty="0"/>
              <a:t>有什么用？</a:t>
            </a:r>
          </a:p>
        </p:txBody>
      </p:sp>
      <p:sp>
        <p:nvSpPr>
          <p:cNvPr id="15" name="文本框 14">
            <a:extLst>
              <a:ext uri="{FF2B5EF4-FFF2-40B4-BE49-F238E27FC236}">
                <a16:creationId xmlns:a16="http://schemas.microsoft.com/office/drawing/2014/main" id="{57BA4F0C-1C5B-4F73-FA4E-B5E843F08AC5}"/>
              </a:ext>
            </a:extLst>
          </p:cNvPr>
          <p:cNvSpPr txBox="1"/>
          <p:nvPr/>
        </p:nvSpPr>
        <p:spPr>
          <a:xfrm>
            <a:off x="559225" y="3099652"/>
            <a:ext cx="11073550" cy="1384995"/>
          </a:xfrm>
          <a:prstGeom prst="rect">
            <a:avLst/>
          </a:prstGeom>
          <a:noFill/>
        </p:spPr>
        <p:txBody>
          <a:bodyPr wrap="square" rtlCol="0">
            <a:spAutoFit/>
          </a:bodyPr>
          <a:lstStyle/>
          <a:p>
            <a:r>
              <a:rPr kumimoji="1" lang="zh-CN" altLang="en-US" sz="2800" dirty="0"/>
              <a:t>试着去学会怎么解决 一些在旁人看来无比困难的电脑问题。</a:t>
            </a:r>
            <a:endParaRPr kumimoji="1" lang="en-US" altLang="zh-CN" sz="2800" dirty="0"/>
          </a:p>
          <a:p>
            <a:r>
              <a:rPr kumimoji="1" lang="zh-CN" altLang="en-US" sz="2800" dirty="0"/>
              <a:t>它们其实没有什么难度，放在</a:t>
            </a:r>
            <a:r>
              <a:rPr kumimoji="1" lang="en-US" altLang="zh-CN" sz="2800" dirty="0"/>
              <a:t>2014</a:t>
            </a:r>
            <a:r>
              <a:rPr kumimoji="1" lang="zh-CN" altLang="en-US" sz="2800" dirty="0"/>
              <a:t>年</a:t>
            </a:r>
            <a:r>
              <a:rPr kumimoji="1" lang="en-US" altLang="zh-CN" sz="2800" dirty="0"/>
              <a:t>Windows7</a:t>
            </a:r>
            <a:r>
              <a:rPr kumimoji="1" lang="zh-CN" altLang="en-US" sz="2800" dirty="0"/>
              <a:t>的时候如此，</a:t>
            </a:r>
            <a:endParaRPr kumimoji="1" lang="en-US" altLang="zh-CN" sz="2800" dirty="0"/>
          </a:p>
          <a:p>
            <a:r>
              <a:rPr kumimoji="1" lang="en-US" altLang="zh-CN" sz="2800" dirty="0"/>
              <a:t>2024</a:t>
            </a:r>
            <a:r>
              <a:rPr kumimoji="1" lang="zh-CN" altLang="en-US" sz="2800" dirty="0"/>
              <a:t>年的</a:t>
            </a:r>
            <a:r>
              <a:rPr kumimoji="1" lang="en-US" altLang="zh-CN" sz="2800" dirty="0"/>
              <a:t>Windows10</a:t>
            </a:r>
            <a:r>
              <a:rPr kumimoji="1" lang="zh-CN" altLang="en-US" sz="2800" dirty="0"/>
              <a:t>、</a:t>
            </a:r>
            <a:r>
              <a:rPr kumimoji="1" lang="en-US" altLang="zh-CN" sz="2800" dirty="0"/>
              <a:t>Windows11</a:t>
            </a:r>
            <a:r>
              <a:rPr kumimoji="1" lang="zh-CN" altLang="en-US" sz="2800" dirty="0"/>
              <a:t> 也是如此。</a:t>
            </a:r>
            <a:endParaRPr kumimoji="1" lang="en-US" altLang="zh-CN" sz="2800" dirty="0"/>
          </a:p>
        </p:txBody>
      </p:sp>
      <p:pic>
        <p:nvPicPr>
          <p:cNvPr id="2" name="图片 1">
            <a:extLst>
              <a:ext uri="{FF2B5EF4-FFF2-40B4-BE49-F238E27FC236}">
                <a16:creationId xmlns:a16="http://schemas.microsoft.com/office/drawing/2014/main" id="{179BED03-B97F-78A9-C867-26A0B24DD356}"/>
              </a:ext>
            </a:extLst>
          </p:cNvPr>
          <p:cNvPicPr>
            <a:picLocks noChangeAspect="1"/>
          </p:cNvPicPr>
          <p:nvPr/>
        </p:nvPicPr>
        <p:blipFill>
          <a:blip r:embed="rId4"/>
          <a:stretch>
            <a:fillRect/>
          </a:stretch>
        </p:blipFill>
        <p:spPr>
          <a:xfrm>
            <a:off x="3281460" y="4484647"/>
            <a:ext cx="8326657" cy="1384995"/>
          </a:xfrm>
          <a:prstGeom prst="rect">
            <a:avLst/>
          </a:prstGeom>
        </p:spPr>
      </p:pic>
      <p:pic>
        <p:nvPicPr>
          <p:cNvPr id="3" name="图片 2">
            <a:extLst>
              <a:ext uri="{FF2B5EF4-FFF2-40B4-BE49-F238E27FC236}">
                <a16:creationId xmlns:a16="http://schemas.microsoft.com/office/drawing/2014/main" id="{29012E2F-78F3-31A5-1FF0-FD75EC9E01A4}"/>
              </a:ext>
            </a:extLst>
          </p:cNvPr>
          <p:cNvPicPr>
            <a:picLocks noChangeAspect="1"/>
          </p:cNvPicPr>
          <p:nvPr/>
        </p:nvPicPr>
        <p:blipFill>
          <a:blip r:embed="rId5"/>
          <a:stretch>
            <a:fillRect/>
          </a:stretch>
        </p:blipFill>
        <p:spPr>
          <a:xfrm>
            <a:off x="844390" y="4428875"/>
            <a:ext cx="2326481" cy="2097053"/>
          </a:xfrm>
          <a:prstGeom prst="rect">
            <a:avLst/>
          </a:prstGeom>
        </p:spPr>
      </p:pic>
      <p:sp>
        <p:nvSpPr>
          <p:cNvPr id="10" name="文本框 9">
            <a:extLst>
              <a:ext uri="{FF2B5EF4-FFF2-40B4-BE49-F238E27FC236}">
                <a16:creationId xmlns:a16="http://schemas.microsoft.com/office/drawing/2014/main" id="{0872B3F7-E480-0B6B-6C67-E40FD050478C}"/>
              </a:ext>
            </a:extLst>
          </p:cNvPr>
          <p:cNvSpPr txBox="1"/>
          <p:nvPr/>
        </p:nvSpPr>
        <p:spPr>
          <a:xfrm>
            <a:off x="4120180" y="6156596"/>
            <a:ext cx="5754396" cy="369332"/>
          </a:xfrm>
          <a:prstGeom prst="rect">
            <a:avLst/>
          </a:prstGeom>
          <a:noFill/>
        </p:spPr>
        <p:txBody>
          <a:bodyPr wrap="none" rtlCol="0">
            <a:spAutoFit/>
          </a:bodyPr>
          <a:lstStyle/>
          <a:p>
            <a:r>
              <a:rPr kumimoji="1" lang="zh-CN" altLang="en-US" dirty="0"/>
              <a:t>科普视频：</a:t>
            </a:r>
            <a:r>
              <a:rPr kumimoji="1" lang="en" altLang="zh-CN" dirty="0"/>
              <a:t>https://</a:t>
            </a:r>
            <a:r>
              <a:rPr kumimoji="1" lang="en" altLang="zh-CN" dirty="0" err="1"/>
              <a:t>www.bilibili.com</a:t>
            </a:r>
            <a:r>
              <a:rPr kumimoji="1" lang="en" altLang="zh-CN" dirty="0"/>
              <a:t>/video/BV1Dr4y1F7mx</a:t>
            </a:r>
            <a:endParaRPr kumimoji="1" lang="zh-CN" altLang="en-US" dirty="0"/>
          </a:p>
        </p:txBody>
      </p:sp>
    </p:spTree>
    <p:custDataLst>
      <p:tags r:id="rId1"/>
    </p:custDataLst>
    <p:extLst>
      <p:ext uri="{BB962C8B-B14F-4D97-AF65-F5344CB8AC3E}">
        <p14:creationId xmlns:p14="http://schemas.microsoft.com/office/powerpoint/2010/main" val="10294926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7700212"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第二节 如何制作一个复合功能的</a:t>
            </a:r>
            <a:r>
              <a:rPr lang="en-US" altLang="zh-CN" sz="2400" dirty="0">
                <a:effectLst/>
                <a:latin typeface="Helvetica Neue" panose="02000503000000020004" pitchFamily="2" charset="0"/>
                <a:ea typeface="PingFang SC" panose="020B0400000000000000" pitchFamily="34" charset="-122"/>
              </a:rPr>
              <a:t>PE</a:t>
            </a:r>
            <a:r>
              <a:rPr lang="zh-CN" altLang="en-US" sz="2400" dirty="0">
                <a:effectLst/>
                <a:latin typeface="Helvetica Neue" panose="02000503000000020004" pitchFamily="2" charset="0"/>
                <a:ea typeface="PingFang SC" panose="020B0400000000000000" pitchFamily="34" charset="-122"/>
              </a:rPr>
              <a:t>盘？</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734885" y="2307833"/>
            <a:ext cx="7109639" cy="646331"/>
          </a:xfrm>
          <a:prstGeom prst="rect">
            <a:avLst/>
          </a:prstGeom>
          <a:noFill/>
        </p:spPr>
        <p:txBody>
          <a:bodyPr wrap="none" rtlCol="0">
            <a:spAutoFit/>
          </a:bodyPr>
          <a:lstStyle/>
          <a:p>
            <a:r>
              <a:rPr kumimoji="1" lang="zh-CN" altLang="en-US" sz="3600" dirty="0"/>
              <a:t>有兴趣的的同学可以自己折腾一下</a:t>
            </a:r>
          </a:p>
        </p:txBody>
      </p:sp>
      <p:sp>
        <p:nvSpPr>
          <p:cNvPr id="15" name="文本框 14">
            <a:extLst>
              <a:ext uri="{FF2B5EF4-FFF2-40B4-BE49-F238E27FC236}">
                <a16:creationId xmlns:a16="http://schemas.microsoft.com/office/drawing/2014/main" id="{57BA4F0C-1C5B-4F73-FA4E-B5E843F08AC5}"/>
              </a:ext>
            </a:extLst>
          </p:cNvPr>
          <p:cNvSpPr txBox="1"/>
          <p:nvPr/>
        </p:nvSpPr>
        <p:spPr>
          <a:xfrm>
            <a:off x="559225" y="3099652"/>
            <a:ext cx="11073550" cy="954107"/>
          </a:xfrm>
          <a:prstGeom prst="rect">
            <a:avLst/>
          </a:prstGeom>
          <a:noFill/>
        </p:spPr>
        <p:txBody>
          <a:bodyPr wrap="square" rtlCol="0">
            <a:spAutoFit/>
          </a:bodyPr>
          <a:lstStyle/>
          <a:p>
            <a:r>
              <a:rPr kumimoji="1" lang="zh-CN" altLang="en-US" sz="2800" dirty="0"/>
              <a:t>我在这里把一个还不错的教程贴在这，有兴趣的同学自己去</a:t>
            </a:r>
            <a:r>
              <a:rPr kumimoji="1" lang="en-US" altLang="zh-CN" sz="2800" dirty="0" err="1"/>
              <a:t>bilibili</a:t>
            </a:r>
            <a:r>
              <a:rPr kumimoji="1" lang="zh-CN" altLang="en-US" sz="2800" dirty="0"/>
              <a:t>大学学习一下</a:t>
            </a:r>
            <a:endParaRPr kumimoji="1" lang="en-US" altLang="zh-CN" sz="2800" dirty="0"/>
          </a:p>
        </p:txBody>
      </p:sp>
      <p:pic>
        <p:nvPicPr>
          <p:cNvPr id="2" name="图片 1">
            <a:extLst>
              <a:ext uri="{FF2B5EF4-FFF2-40B4-BE49-F238E27FC236}">
                <a16:creationId xmlns:a16="http://schemas.microsoft.com/office/drawing/2014/main" id="{179BED03-B97F-78A9-C867-26A0B24DD35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594275" y="4199247"/>
            <a:ext cx="7609531" cy="1749785"/>
          </a:xfrm>
          <a:prstGeom prst="rect">
            <a:avLst/>
          </a:prstGeom>
        </p:spPr>
      </p:pic>
      <p:pic>
        <p:nvPicPr>
          <p:cNvPr id="3" name="图片 2">
            <a:extLst>
              <a:ext uri="{FF2B5EF4-FFF2-40B4-BE49-F238E27FC236}">
                <a16:creationId xmlns:a16="http://schemas.microsoft.com/office/drawing/2014/main" id="{29012E2F-78F3-31A5-1FF0-FD75EC9E01A4}"/>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844390" y="4560450"/>
            <a:ext cx="2326481" cy="1833903"/>
          </a:xfrm>
          <a:prstGeom prst="rect">
            <a:avLst/>
          </a:prstGeom>
        </p:spPr>
      </p:pic>
      <p:sp>
        <p:nvSpPr>
          <p:cNvPr id="10" name="文本框 9">
            <a:extLst>
              <a:ext uri="{FF2B5EF4-FFF2-40B4-BE49-F238E27FC236}">
                <a16:creationId xmlns:a16="http://schemas.microsoft.com/office/drawing/2014/main" id="{0872B3F7-E480-0B6B-6C67-E40FD050478C}"/>
              </a:ext>
            </a:extLst>
          </p:cNvPr>
          <p:cNvSpPr txBox="1"/>
          <p:nvPr/>
        </p:nvSpPr>
        <p:spPr>
          <a:xfrm>
            <a:off x="4120180" y="6156596"/>
            <a:ext cx="5754396" cy="369332"/>
          </a:xfrm>
          <a:prstGeom prst="rect">
            <a:avLst/>
          </a:prstGeom>
          <a:noFill/>
        </p:spPr>
        <p:txBody>
          <a:bodyPr wrap="none" rtlCol="0">
            <a:spAutoFit/>
          </a:bodyPr>
          <a:lstStyle/>
          <a:p>
            <a:r>
              <a:rPr kumimoji="1" lang="zh-CN" altLang="en-US" dirty="0"/>
              <a:t>科普视频：</a:t>
            </a:r>
            <a:r>
              <a:rPr kumimoji="1" lang="en" altLang="zh-CN" dirty="0"/>
              <a:t>https://</a:t>
            </a:r>
            <a:r>
              <a:rPr kumimoji="1" lang="en" altLang="zh-CN" dirty="0" err="1"/>
              <a:t>www.bilibili.com</a:t>
            </a:r>
            <a:r>
              <a:rPr kumimoji="1" lang="en" altLang="zh-CN" dirty="0"/>
              <a:t>/video/BV1qP4y1f7iW</a:t>
            </a:r>
            <a:endParaRPr kumimoji="1" lang="zh-CN" altLang="en-US" dirty="0"/>
          </a:p>
        </p:txBody>
      </p:sp>
    </p:spTree>
    <p:custDataLst>
      <p:tags r:id="rId1"/>
    </p:custDataLst>
    <p:extLst>
      <p:ext uri="{BB962C8B-B14F-4D97-AF65-F5344CB8AC3E}">
        <p14:creationId xmlns:p14="http://schemas.microsoft.com/office/powerpoint/2010/main" val="3768325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9548262" cy="707886"/>
          </a:xfrm>
          <a:prstGeom prst="rect">
            <a:avLst/>
          </a:prstGeom>
          <a:noFill/>
        </p:spPr>
        <p:txBody>
          <a:bodyPr wrap="square">
            <a:spAutoFit/>
          </a:bodyPr>
          <a:lstStyle/>
          <a:p>
            <a:r>
              <a:rPr lang="zh-CN" altLang="en-US" sz="4000" dirty="0">
                <a:effectLst/>
                <a:latin typeface="Helvetica Neue" panose="02000503000000020004" pitchFamily="2" charset="0"/>
                <a:ea typeface="PingFang SC" panose="020B0400000000000000" pitchFamily="34" charset="-122"/>
              </a:rPr>
              <a:t>第一章</a:t>
            </a:r>
            <a:r>
              <a:rPr lang="zh-CN" altLang="en-US" sz="3600" dirty="0">
                <a:effectLst/>
                <a:latin typeface="Helvetica Neue" panose="02000503000000020004" pitchFamily="2" charset="0"/>
                <a:ea typeface="PingFang SC" panose="020B0400000000000000" pitchFamily="34" charset="-122"/>
              </a:rPr>
              <a:t>  </a:t>
            </a:r>
            <a:r>
              <a:rPr lang="zh-CN" altLang="en-US" sz="2400" dirty="0">
                <a:effectLst/>
                <a:latin typeface="PingFang SC" panose="020B0400000000000000" pitchFamily="34" charset="-122"/>
                <a:ea typeface="PingFang SC" panose="020B0400000000000000" pitchFamily="34" charset="-122"/>
              </a:rPr>
              <a:t>学会使用</a:t>
            </a:r>
            <a:r>
              <a:rPr lang="en-US" altLang="zh-CN" sz="2400" dirty="0" err="1">
                <a:effectLst/>
                <a:latin typeface="PingFang SC" panose="020B0400000000000000" pitchFamily="34" charset="-122"/>
                <a:ea typeface="PingFang SC" panose="020B0400000000000000" pitchFamily="34" charset="-122"/>
              </a:rPr>
              <a:t>Github</a:t>
            </a:r>
            <a:r>
              <a:rPr lang="zh-CN" altLang="en-US" sz="2400" dirty="0">
                <a:effectLst/>
                <a:latin typeface="PingFang SC" panose="020B0400000000000000" pitchFamily="34" charset="-122"/>
                <a:ea typeface="PingFang SC" panose="020B0400000000000000" pitchFamily="34" charset="-122"/>
              </a:rPr>
              <a:t> 拥抱开源社区</a:t>
            </a:r>
          </a:p>
        </p:txBody>
      </p:sp>
      <p:sp>
        <p:nvSpPr>
          <p:cNvPr id="3" name="文本框 2">
            <a:extLst>
              <a:ext uri="{FF2B5EF4-FFF2-40B4-BE49-F238E27FC236}">
                <a16:creationId xmlns:a16="http://schemas.microsoft.com/office/drawing/2014/main" id="{07AEEA4A-2CF9-5513-4E10-B4719F59CDDC}"/>
              </a:ext>
            </a:extLst>
          </p:cNvPr>
          <p:cNvSpPr txBox="1"/>
          <p:nvPr/>
        </p:nvSpPr>
        <p:spPr>
          <a:xfrm>
            <a:off x="1809548" y="3429000"/>
            <a:ext cx="8325853" cy="830997"/>
          </a:xfrm>
          <a:prstGeom prst="rect">
            <a:avLst/>
          </a:prstGeom>
          <a:noFill/>
        </p:spPr>
        <p:txBody>
          <a:bodyPr wrap="square">
            <a:spAutoFit/>
          </a:bodyPr>
          <a:lstStyle/>
          <a:p>
            <a:r>
              <a:rPr lang="zh-CN" altLang="en-US" sz="4800" b="1" dirty="0">
                <a:effectLst/>
                <a:latin typeface="PingFang SC" panose="020B0400000000000000" pitchFamily="34" charset="-122"/>
                <a:ea typeface="PingFang SC" panose="020B0400000000000000" pitchFamily="34" charset="-122"/>
              </a:rPr>
              <a:t>共享</a:t>
            </a:r>
            <a:r>
              <a:rPr lang="zh-CN" altLang="en-US" sz="4400" dirty="0">
                <a:effectLst/>
                <a:latin typeface="PingFang SC" panose="020B0400000000000000" pitchFamily="34" charset="-122"/>
                <a:ea typeface="PingFang SC" panose="020B0400000000000000" pitchFamily="34" charset="-122"/>
              </a:rPr>
              <a:t>世界上最顶尖开发者的</a:t>
            </a:r>
            <a:r>
              <a:rPr lang="zh-CN" altLang="en-US" sz="4800" dirty="0">
                <a:solidFill>
                  <a:srgbClr val="FF0000"/>
                </a:solidFill>
                <a:effectLst/>
                <a:latin typeface="PingFang SC" panose="020B0400000000000000" pitchFamily="34" charset="-122"/>
                <a:ea typeface="PingFang SC" panose="020B0400000000000000" pitchFamily="34" charset="-122"/>
              </a:rPr>
              <a:t>智慧</a:t>
            </a:r>
            <a:endParaRPr lang="zh-CN" altLang="en-US" sz="4400" dirty="0">
              <a:solidFill>
                <a:srgbClr val="FF0000"/>
              </a:solidFill>
            </a:endParaRPr>
          </a:p>
        </p:txBody>
      </p:sp>
    </p:spTree>
    <p:custDataLst>
      <p:tags r:id="rId1"/>
    </p:custDataLst>
    <p:extLst>
      <p:ext uri="{BB962C8B-B14F-4D97-AF65-F5344CB8AC3E}">
        <p14:creationId xmlns:p14="http://schemas.microsoft.com/office/powerpoint/2010/main" val="26604454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第一节 国内访问</a:t>
            </a:r>
            <a:r>
              <a:rPr lang="en-US" altLang="zh-CN" sz="2400" dirty="0" err="1">
                <a:effectLst/>
                <a:latin typeface="Helvetica Neue" panose="02000503000000020004" pitchFamily="2" charset="0"/>
                <a:ea typeface="PingFang SC" panose="020B0400000000000000" pitchFamily="34" charset="-122"/>
              </a:rPr>
              <a:t>Github</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970140" y="2466975"/>
            <a:ext cx="10637977" cy="646331"/>
          </a:xfrm>
          <a:prstGeom prst="rect">
            <a:avLst/>
          </a:prstGeom>
          <a:noFill/>
        </p:spPr>
        <p:txBody>
          <a:bodyPr wrap="none" rtlCol="0">
            <a:spAutoFit/>
          </a:bodyPr>
          <a:lstStyle/>
          <a:p>
            <a:r>
              <a:rPr kumimoji="1" lang="zh-CN" altLang="en-US" sz="3600" dirty="0"/>
              <a:t>因为服务器在国外，国内访问比较慢，时常打不开</a:t>
            </a:r>
          </a:p>
        </p:txBody>
      </p:sp>
      <p:sp>
        <p:nvSpPr>
          <p:cNvPr id="15" name="文本框 14">
            <a:extLst>
              <a:ext uri="{FF2B5EF4-FFF2-40B4-BE49-F238E27FC236}">
                <a16:creationId xmlns:a16="http://schemas.microsoft.com/office/drawing/2014/main" id="{57BA4F0C-1C5B-4F73-FA4E-B5E843F08AC5}"/>
              </a:ext>
            </a:extLst>
          </p:cNvPr>
          <p:cNvSpPr txBox="1"/>
          <p:nvPr/>
        </p:nvSpPr>
        <p:spPr>
          <a:xfrm>
            <a:off x="2458785" y="3343180"/>
            <a:ext cx="7007046" cy="523220"/>
          </a:xfrm>
          <a:prstGeom prst="rect">
            <a:avLst/>
          </a:prstGeom>
          <a:noFill/>
        </p:spPr>
        <p:txBody>
          <a:bodyPr wrap="none" rtlCol="0">
            <a:spAutoFit/>
          </a:bodyPr>
          <a:lstStyle/>
          <a:p>
            <a:pPr algn="ctr"/>
            <a:r>
              <a:rPr kumimoji="1" lang="zh-CN" altLang="en-US" sz="2800" dirty="0"/>
              <a:t>虽然有科学上网的方法，但是。。。。。。</a:t>
            </a:r>
            <a:endParaRPr kumimoji="1" lang="en-US" altLang="zh-CN" sz="2800" dirty="0"/>
          </a:p>
        </p:txBody>
      </p:sp>
      <p:sp>
        <p:nvSpPr>
          <p:cNvPr id="2" name="文本框 1">
            <a:extLst>
              <a:ext uri="{FF2B5EF4-FFF2-40B4-BE49-F238E27FC236}">
                <a16:creationId xmlns:a16="http://schemas.microsoft.com/office/drawing/2014/main" id="{B6FE3578-0461-3E2A-DC22-01F4FAE11969}"/>
              </a:ext>
            </a:extLst>
          </p:cNvPr>
          <p:cNvSpPr txBox="1"/>
          <p:nvPr/>
        </p:nvSpPr>
        <p:spPr>
          <a:xfrm>
            <a:off x="467470" y="4152414"/>
            <a:ext cx="3560590" cy="1877437"/>
          </a:xfrm>
          <a:prstGeom prst="rect">
            <a:avLst/>
          </a:prstGeom>
          <a:noFill/>
        </p:spPr>
        <p:txBody>
          <a:bodyPr wrap="none" rtlCol="0">
            <a:spAutoFit/>
          </a:bodyPr>
          <a:lstStyle/>
          <a:p>
            <a:pPr algn="ctr"/>
            <a:r>
              <a:rPr kumimoji="1" lang="zh-CN" altLang="en-US" sz="2800" dirty="0"/>
              <a:t>此处推荐一个</a:t>
            </a:r>
            <a:endParaRPr kumimoji="1" lang="en-US" altLang="zh-CN" sz="2800" dirty="0"/>
          </a:p>
          <a:p>
            <a:pPr algn="ctr"/>
            <a:r>
              <a:rPr kumimoji="1" lang="zh-CN" altLang="en-US" sz="3200" dirty="0"/>
              <a:t>好用免费 用爱发电</a:t>
            </a:r>
            <a:endParaRPr kumimoji="1" lang="en-US" altLang="zh-CN" sz="3200" dirty="0"/>
          </a:p>
          <a:p>
            <a:pPr algn="ctr"/>
            <a:r>
              <a:rPr kumimoji="1" lang="zh-CN" altLang="en-US" sz="2800" dirty="0"/>
              <a:t>的</a:t>
            </a:r>
            <a:endParaRPr kumimoji="1" lang="en-US" altLang="zh-CN" sz="2800" dirty="0"/>
          </a:p>
          <a:p>
            <a:pPr algn="ctr"/>
            <a:r>
              <a:rPr kumimoji="1" lang="zh-CN" altLang="en-US" sz="2800" dirty="0"/>
              <a:t>代理工具</a:t>
            </a:r>
            <a:endParaRPr kumimoji="1" lang="en-US" altLang="zh-CN" sz="2800" dirty="0"/>
          </a:p>
        </p:txBody>
      </p:sp>
      <p:sp>
        <p:nvSpPr>
          <p:cNvPr id="3" name="文本框 2">
            <a:extLst>
              <a:ext uri="{FF2B5EF4-FFF2-40B4-BE49-F238E27FC236}">
                <a16:creationId xmlns:a16="http://schemas.microsoft.com/office/drawing/2014/main" id="{20D0F879-530A-1FE0-C9A4-77B6E04C4855}"/>
              </a:ext>
            </a:extLst>
          </p:cNvPr>
          <p:cNvSpPr txBox="1"/>
          <p:nvPr/>
        </p:nvSpPr>
        <p:spPr>
          <a:xfrm>
            <a:off x="4222189" y="4051087"/>
            <a:ext cx="4799982" cy="2431435"/>
          </a:xfrm>
          <a:prstGeom prst="rect">
            <a:avLst/>
          </a:prstGeom>
          <a:noFill/>
        </p:spPr>
        <p:txBody>
          <a:bodyPr wrap="square" rtlCol="0">
            <a:spAutoFit/>
          </a:bodyPr>
          <a:lstStyle/>
          <a:p>
            <a:r>
              <a:rPr kumimoji="1" lang="en" altLang="zh-CN" sz="2800" dirty="0"/>
              <a:t>steam++</a:t>
            </a:r>
            <a:r>
              <a:rPr kumimoji="1" lang="zh-CN" altLang="en-US" sz="2800" dirty="0"/>
              <a:t>  </a:t>
            </a:r>
            <a:r>
              <a:rPr kumimoji="1" lang="zh-CN" altLang="en-US" sz="2800" dirty="0">
                <a:solidFill>
                  <a:srgbClr val="7C7B82"/>
                </a:solidFill>
                <a:latin typeface="SourceHanSansSC-Regular, bestFont regular"/>
              </a:rPr>
              <a:t>（没错 就是那个）</a:t>
            </a:r>
            <a:endParaRPr kumimoji="1" lang="en-US" altLang="zh-CN" sz="2800" dirty="0">
              <a:solidFill>
                <a:srgbClr val="7C7B82"/>
              </a:solidFill>
              <a:latin typeface="SourceHanSansSC-Regular, bestFont regular"/>
            </a:endParaRPr>
          </a:p>
          <a:p>
            <a:r>
              <a:rPr kumimoji="1" lang="zh-CN" altLang="en-US" sz="2800" dirty="0">
                <a:solidFill>
                  <a:srgbClr val="7C7B82"/>
                </a:solidFill>
                <a:latin typeface="SourceHanSansSC-Regular, bestFont regular"/>
              </a:rPr>
              <a:t>但不只是用于</a:t>
            </a:r>
            <a:r>
              <a:rPr kumimoji="1" lang="en-US" altLang="zh-CN" sz="2800" dirty="0">
                <a:solidFill>
                  <a:srgbClr val="7C7B82"/>
                </a:solidFill>
                <a:latin typeface="SourceHanSansSC-Regular, bestFont regular"/>
              </a:rPr>
              <a:t>steam</a:t>
            </a:r>
            <a:r>
              <a:rPr kumimoji="1" lang="zh-CN" altLang="en-US" sz="2800" dirty="0">
                <a:solidFill>
                  <a:srgbClr val="7C7B82"/>
                </a:solidFill>
                <a:latin typeface="SourceHanSansSC-Regular, bestFont regular"/>
              </a:rPr>
              <a:t> </a:t>
            </a:r>
            <a:endParaRPr kumimoji="1" lang="en-US" altLang="zh-CN" sz="2800" dirty="0">
              <a:solidFill>
                <a:srgbClr val="7C7B82"/>
              </a:solidFill>
              <a:latin typeface="SourceHanSansSC-Regular, bestFont regular"/>
            </a:endParaRPr>
          </a:p>
          <a:p>
            <a:r>
              <a:rPr kumimoji="1" lang="zh-CN" altLang="en-US" sz="2800" dirty="0">
                <a:solidFill>
                  <a:srgbClr val="7C7B82"/>
                </a:solidFill>
                <a:latin typeface="SourceHanSansSC-Regular, bestFont regular"/>
              </a:rPr>
              <a:t>也可以服务多项国外应用</a:t>
            </a:r>
            <a:endParaRPr kumimoji="1" lang="en-US" altLang="zh-CN" sz="2800" dirty="0">
              <a:solidFill>
                <a:srgbClr val="7C7B82"/>
              </a:solidFill>
              <a:latin typeface="SourceHanSansSC-Regular, bestFont regular"/>
            </a:endParaRPr>
          </a:p>
          <a:p>
            <a:r>
              <a:rPr kumimoji="1" lang="zh-CN" altLang="en-US" sz="2800" dirty="0">
                <a:solidFill>
                  <a:srgbClr val="7C7B82"/>
                </a:solidFill>
                <a:latin typeface="SourceHanSansSC-Regular, bestFont regular"/>
              </a:rPr>
              <a:t>现改名为 </a:t>
            </a:r>
            <a:endParaRPr kumimoji="1" lang="en-US" altLang="zh-CN" sz="2800" dirty="0">
              <a:solidFill>
                <a:srgbClr val="7C7B82"/>
              </a:solidFill>
              <a:latin typeface="SourceHanSansSC-Regular, bestFont regular"/>
            </a:endParaRPr>
          </a:p>
          <a:p>
            <a:r>
              <a:rPr kumimoji="1" lang="zh-CN" altLang="en-US" sz="4000" dirty="0">
                <a:solidFill>
                  <a:srgbClr val="7C7B82"/>
                </a:solidFill>
                <a:latin typeface="SourceHanSansSC-Regular, bestFont regular"/>
              </a:rPr>
              <a:t> </a:t>
            </a:r>
            <a:r>
              <a:rPr kumimoji="1" lang="en-US" altLang="zh-CN" sz="4000" dirty="0"/>
              <a:t>Watt</a:t>
            </a:r>
            <a:r>
              <a:rPr kumimoji="1" lang="zh-CN" altLang="en-US" sz="4000" dirty="0"/>
              <a:t> </a:t>
            </a:r>
            <a:r>
              <a:rPr kumimoji="1" lang="en-US" altLang="zh-CN" sz="4000" dirty="0"/>
              <a:t>toolkit</a:t>
            </a:r>
            <a:endParaRPr kumimoji="1" lang="zh-CN" altLang="en-US" sz="4000" dirty="0"/>
          </a:p>
        </p:txBody>
      </p:sp>
      <p:pic>
        <p:nvPicPr>
          <p:cNvPr id="10" name="图片 9">
            <a:extLst>
              <a:ext uri="{FF2B5EF4-FFF2-40B4-BE49-F238E27FC236}">
                <a16:creationId xmlns:a16="http://schemas.microsoft.com/office/drawing/2014/main" id="{04282731-986D-3CD7-CB43-B06B1E587200}"/>
              </a:ext>
            </a:extLst>
          </p:cNvPr>
          <p:cNvPicPr>
            <a:picLocks noChangeAspect="1"/>
          </p:cNvPicPr>
          <p:nvPr/>
        </p:nvPicPr>
        <p:blipFill>
          <a:blip r:embed="rId4"/>
          <a:stretch>
            <a:fillRect/>
          </a:stretch>
        </p:blipFill>
        <p:spPr>
          <a:xfrm>
            <a:off x="8395108" y="4512534"/>
            <a:ext cx="3713155" cy="2345466"/>
          </a:xfrm>
          <a:prstGeom prst="rect">
            <a:avLst/>
          </a:prstGeom>
        </p:spPr>
      </p:pic>
    </p:spTree>
    <p:custDataLst>
      <p:tags r:id="rId1"/>
    </p:custDataLst>
    <p:extLst>
      <p:ext uri="{BB962C8B-B14F-4D97-AF65-F5344CB8AC3E}">
        <p14:creationId xmlns:p14="http://schemas.microsoft.com/office/powerpoint/2010/main" val="8708469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649787B-923C-8044-053A-973682D0FFE0}"/>
              </a:ext>
            </a:extLst>
          </p:cNvPr>
          <p:cNvSpPr txBox="1"/>
          <p:nvPr/>
        </p:nvSpPr>
        <p:spPr>
          <a:xfrm>
            <a:off x="812523" y="849003"/>
            <a:ext cx="7884215" cy="369332"/>
          </a:xfrm>
          <a:prstGeom prst="rect">
            <a:avLst/>
          </a:prstGeom>
          <a:noFill/>
        </p:spPr>
        <p:txBody>
          <a:bodyPr wrap="square">
            <a:spAutoFit/>
          </a:bodyPr>
          <a:lstStyle/>
          <a:p>
            <a:r>
              <a:rPr lang="en-US" altLang="zh-CN" dirty="0"/>
              <a:t>GitHub</a:t>
            </a:r>
            <a:r>
              <a:rPr lang="zh-CN" altLang="en-US" dirty="0"/>
              <a:t> 地址： https://github.com/BeyondDimension/SteamTools</a:t>
            </a:r>
          </a:p>
        </p:txBody>
      </p:sp>
      <p:pic>
        <p:nvPicPr>
          <p:cNvPr id="6" name="图片 5">
            <a:extLst>
              <a:ext uri="{FF2B5EF4-FFF2-40B4-BE49-F238E27FC236}">
                <a16:creationId xmlns:a16="http://schemas.microsoft.com/office/drawing/2014/main" id="{3184D1EA-0EF9-37AA-5837-F4A1434A8013}"/>
              </a:ext>
            </a:extLst>
          </p:cNvPr>
          <p:cNvPicPr>
            <a:picLocks noChangeAspect="1"/>
          </p:cNvPicPr>
          <p:nvPr/>
        </p:nvPicPr>
        <p:blipFill>
          <a:blip r:embed="rId2"/>
          <a:stretch>
            <a:fillRect/>
          </a:stretch>
        </p:blipFill>
        <p:spPr>
          <a:xfrm>
            <a:off x="812523" y="1625059"/>
            <a:ext cx="5085221" cy="4383938"/>
          </a:xfrm>
          <a:prstGeom prst="rect">
            <a:avLst/>
          </a:prstGeom>
        </p:spPr>
      </p:pic>
      <p:pic>
        <p:nvPicPr>
          <p:cNvPr id="7" name="图片 6">
            <a:extLst>
              <a:ext uri="{FF2B5EF4-FFF2-40B4-BE49-F238E27FC236}">
                <a16:creationId xmlns:a16="http://schemas.microsoft.com/office/drawing/2014/main" id="{FF53A58A-F16D-5EB4-A7E9-4BA024E820F3}"/>
              </a:ext>
            </a:extLst>
          </p:cNvPr>
          <p:cNvPicPr>
            <a:picLocks noChangeAspect="1"/>
          </p:cNvPicPr>
          <p:nvPr/>
        </p:nvPicPr>
        <p:blipFill>
          <a:blip r:embed="rId3"/>
          <a:stretch>
            <a:fillRect/>
          </a:stretch>
        </p:blipFill>
        <p:spPr>
          <a:xfrm>
            <a:off x="6217537" y="1625059"/>
            <a:ext cx="4958402" cy="4274608"/>
          </a:xfrm>
          <a:prstGeom prst="rect">
            <a:avLst/>
          </a:prstGeom>
        </p:spPr>
      </p:pic>
      <p:sp>
        <p:nvSpPr>
          <p:cNvPr id="9" name="文本框 8">
            <a:extLst>
              <a:ext uri="{FF2B5EF4-FFF2-40B4-BE49-F238E27FC236}">
                <a16:creationId xmlns:a16="http://schemas.microsoft.com/office/drawing/2014/main" id="{6213915B-C46A-0E34-2BC0-A82CBE446E6E}"/>
              </a:ext>
            </a:extLst>
          </p:cNvPr>
          <p:cNvSpPr txBox="1"/>
          <p:nvPr/>
        </p:nvSpPr>
        <p:spPr>
          <a:xfrm>
            <a:off x="812523" y="442279"/>
            <a:ext cx="6097656" cy="369332"/>
          </a:xfrm>
          <a:prstGeom prst="rect">
            <a:avLst/>
          </a:prstGeom>
          <a:noFill/>
        </p:spPr>
        <p:txBody>
          <a:bodyPr wrap="square">
            <a:spAutoFit/>
          </a:bodyPr>
          <a:lstStyle/>
          <a:p>
            <a:r>
              <a:rPr lang="zh-CN" altLang="en-US" dirty="0"/>
              <a:t>中文官网：https://steampp.net</a:t>
            </a:r>
          </a:p>
        </p:txBody>
      </p:sp>
    </p:spTree>
    <p:extLst>
      <p:ext uri="{BB962C8B-B14F-4D97-AF65-F5344CB8AC3E}">
        <p14:creationId xmlns:p14="http://schemas.microsoft.com/office/powerpoint/2010/main" val="33685744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第一节 国内访问</a:t>
            </a:r>
            <a:r>
              <a:rPr lang="en-US" altLang="zh-CN" sz="2400" dirty="0">
                <a:effectLst/>
                <a:latin typeface="Helvetica Neue" panose="02000503000000020004" pitchFamily="2" charset="0"/>
                <a:ea typeface="PingFang SC" panose="020B0400000000000000" pitchFamily="34" charset="-122"/>
              </a:rPr>
              <a:t>Steam</a:t>
            </a:r>
            <a:r>
              <a:rPr lang="zh-CN" altLang="en-US" sz="2400" dirty="0">
                <a:effectLst/>
                <a:latin typeface="Helvetica Neue" panose="02000503000000020004" pitchFamily="2" charset="0"/>
                <a:ea typeface="PingFang SC" panose="020B0400000000000000" pitchFamily="34" charset="-122"/>
              </a:rPr>
              <a:t> 一个轻便的小技巧</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970140" y="2466975"/>
            <a:ext cx="9869240" cy="646331"/>
          </a:xfrm>
          <a:prstGeom prst="rect">
            <a:avLst/>
          </a:prstGeom>
          <a:noFill/>
        </p:spPr>
        <p:txBody>
          <a:bodyPr wrap="none" rtlCol="0">
            <a:spAutoFit/>
          </a:bodyPr>
          <a:lstStyle/>
          <a:p>
            <a:r>
              <a:rPr kumimoji="1" lang="zh-CN" altLang="en-US" sz="3600" dirty="0"/>
              <a:t>使用 </a:t>
            </a:r>
            <a:r>
              <a:rPr kumimoji="1" lang="en-US" altLang="zh-CN" sz="3600" dirty="0" err="1"/>
              <a:t>github</a:t>
            </a:r>
            <a:r>
              <a:rPr kumimoji="1" lang="en-US" altLang="zh-CN" sz="3600" dirty="0" err="1">
                <a:solidFill>
                  <a:srgbClr val="FF0000"/>
                </a:solidFill>
              </a:rPr>
              <a:t>fast</a:t>
            </a:r>
            <a:r>
              <a:rPr kumimoji="1" lang="en-US" altLang="zh-CN" sz="3600" dirty="0" err="1"/>
              <a:t>.com</a:t>
            </a:r>
            <a:r>
              <a:rPr kumimoji="1" lang="zh-CN" altLang="en-US" sz="3600" dirty="0"/>
              <a:t> 域名也可以加速访问和下载</a:t>
            </a:r>
          </a:p>
        </p:txBody>
      </p:sp>
      <p:sp>
        <p:nvSpPr>
          <p:cNvPr id="11" name="文本框 10">
            <a:extLst>
              <a:ext uri="{FF2B5EF4-FFF2-40B4-BE49-F238E27FC236}">
                <a16:creationId xmlns:a16="http://schemas.microsoft.com/office/drawing/2014/main" id="{46A1BFA6-8294-88D4-FB29-62ABEE49545F}"/>
              </a:ext>
            </a:extLst>
          </p:cNvPr>
          <p:cNvSpPr txBox="1"/>
          <p:nvPr/>
        </p:nvSpPr>
        <p:spPr>
          <a:xfrm>
            <a:off x="2468740" y="4403626"/>
            <a:ext cx="6407716" cy="646331"/>
          </a:xfrm>
          <a:prstGeom prst="rect">
            <a:avLst/>
          </a:prstGeom>
          <a:noFill/>
        </p:spPr>
        <p:txBody>
          <a:bodyPr wrap="none" rtlCol="0">
            <a:spAutoFit/>
          </a:bodyPr>
          <a:lstStyle/>
          <a:p>
            <a:r>
              <a:rPr kumimoji="1" lang="zh-CN" altLang="en-US" sz="3600" dirty="0"/>
              <a:t>在原本域名后添加</a:t>
            </a:r>
            <a:r>
              <a:rPr kumimoji="1" lang="en-US" altLang="zh-CN" sz="3600" dirty="0"/>
              <a:t>fast</a:t>
            </a:r>
            <a:r>
              <a:rPr kumimoji="1" lang="zh-CN" altLang="en-US" sz="3600" dirty="0"/>
              <a:t>字样即可</a:t>
            </a:r>
            <a:endParaRPr kumimoji="1" lang="en-US" altLang="zh-CN" sz="3600" dirty="0"/>
          </a:p>
        </p:txBody>
      </p:sp>
    </p:spTree>
    <p:custDataLst>
      <p:tags r:id="rId1"/>
    </p:custDataLst>
    <p:extLst>
      <p:ext uri="{BB962C8B-B14F-4D97-AF65-F5344CB8AC3E}">
        <p14:creationId xmlns:p14="http://schemas.microsoft.com/office/powerpoint/2010/main" val="40184655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第二节 拥抱开源</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481262" y="2142192"/>
            <a:ext cx="10956846" cy="3724096"/>
          </a:xfrm>
          <a:prstGeom prst="rect">
            <a:avLst/>
          </a:prstGeom>
          <a:noFill/>
        </p:spPr>
        <p:txBody>
          <a:bodyPr wrap="none" rtlCol="0">
            <a:spAutoFit/>
          </a:bodyPr>
          <a:lstStyle/>
          <a:p>
            <a:r>
              <a:rPr kumimoji="1" lang="zh-CN" altLang="en-US" sz="4400" dirty="0"/>
              <a:t>学会在</a:t>
            </a:r>
            <a:r>
              <a:rPr kumimoji="1" lang="en-US" altLang="zh-CN" sz="4400" dirty="0" err="1"/>
              <a:t>github</a:t>
            </a:r>
            <a:r>
              <a:rPr kumimoji="1" lang="zh-CN" altLang="en-US" sz="4400" dirty="0"/>
              <a:t>上寻找有意思的开源项目，</a:t>
            </a:r>
            <a:endParaRPr kumimoji="1" lang="en-US" altLang="zh-CN" sz="4400" dirty="0"/>
          </a:p>
          <a:p>
            <a:r>
              <a:rPr kumimoji="1" lang="zh-CN" altLang="en-US" sz="3600" dirty="0"/>
              <a:t>而不是在百度的垃圾广告里</a:t>
            </a:r>
            <a:endParaRPr kumimoji="1" lang="en-US" altLang="zh-CN" sz="3600" dirty="0"/>
          </a:p>
          <a:p>
            <a:r>
              <a:rPr kumimoji="1" lang="zh-CN" altLang="en-US" sz="3600" dirty="0"/>
              <a:t>寻找可能存在恶意代码的危险软件。</a:t>
            </a:r>
            <a:endParaRPr kumimoji="1" lang="en-US" altLang="zh-CN" sz="3600" dirty="0"/>
          </a:p>
          <a:p>
            <a:endParaRPr kumimoji="1" lang="en-US" altLang="zh-CN" sz="3600" dirty="0"/>
          </a:p>
          <a:p>
            <a:r>
              <a:rPr kumimoji="1" lang="zh-CN" altLang="en-US" sz="2800" dirty="0"/>
              <a:t>优秀的开发者和好用的软件也很多，在此简单推荐几个好用的应用。</a:t>
            </a:r>
            <a:endParaRPr kumimoji="1" lang="en-US" altLang="zh-CN" sz="2800" dirty="0"/>
          </a:p>
          <a:p>
            <a:r>
              <a:rPr kumimoji="1" lang="zh-CN" altLang="en-US" sz="2800" dirty="0"/>
              <a:t>当然你也可以从</a:t>
            </a:r>
            <a:r>
              <a:rPr kumimoji="1" lang="en-US" altLang="zh-CN" sz="2800" dirty="0"/>
              <a:t>b</a:t>
            </a:r>
            <a:r>
              <a:rPr kumimoji="1" lang="zh-CN" altLang="en-US" sz="2800" dirty="0"/>
              <a:t>站各种程序员</a:t>
            </a:r>
            <a:r>
              <a:rPr kumimoji="1" lang="en-US" altLang="zh-CN" sz="2800" dirty="0"/>
              <a:t>up</a:t>
            </a:r>
            <a:r>
              <a:rPr kumimoji="1" lang="zh-CN" altLang="en-US" sz="2800" dirty="0"/>
              <a:t>处获取你感兴趣的软件。</a:t>
            </a:r>
            <a:endParaRPr kumimoji="1" lang="en-US" altLang="zh-CN" sz="2800" dirty="0"/>
          </a:p>
          <a:p>
            <a:r>
              <a:rPr kumimoji="1" lang="zh-CN" altLang="en-US" sz="2800" dirty="0"/>
              <a:t>善用</a:t>
            </a:r>
            <a:r>
              <a:rPr kumimoji="1" lang="en-US" altLang="zh-CN" sz="2800" dirty="0" err="1"/>
              <a:t>bilibili</a:t>
            </a:r>
            <a:r>
              <a:rPr kumimoji="1" lang="zh-CN" altLang="en-US" sz="2800" dirty="0"/>
              <a:t>大学，而不是天天只知道傻乐。</a:t>
            </a:r>
          </a:p>
        </p:txBody>
      </p:sp>
    </p:spTree>
    <p:custDataLst>
      <p:tags r:id="rId1"/>
    </p:custDataLst>
    <p:extLst>
      <p:ext uri="{BB962C8B-B14F-4D97-AF65-F5344CB8AC3E}">
        <p14:creationId xmlns:p14="http://schemas.microsoft.com/office/powerpoint/2010/main" val="33188192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第三节  抛砖引玉</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481262" y="2561292"/>
            <a:ext cx="11594215" cy="3108543"/>
          </a:xfrm>
          <a:prstGeom prst="rect">
            <a:avLst/>
          </a:prstGeom>
          <a:noFill/>
        </p:spPr>
        <p:txBody>
          <a:bodyPr wrap="square" rtlCol="0">
            <a:spAutoFit/>
          </a:bodyPr>
          <a:lstStyle/>
          <a:p>
            <a:r>
              <a:rPr kumimoji="1" lang="zh-CN" altLang="en-US" sz="2800" dirty="0"/>
              <a:t>此处我挑选了几个可能有用的软件做一个小小的介绍。</a:t>
            </a:r>
            <a:endParaRPr kumimoji="1" lang="en-US" altLang="zh-CN" sz="2800" dirty="0"/>
          </a:p>
          <a:p>
            <a:endParaRPr kumimoji="1" lang="en-US" altLang="zh-CN" sz="2800" dirty="0"/>
          </a:p>
          <a:p>
            <a:r>
              <a:rPr kumimoji="1" lang="zh-CN" altLang="en-US" sz="2800" dirty="0"/>
              <a:t>如果你觉得就这，那说明你很幸运，你超过了</a:t>
            </a:r>
            <a:r>
              <a:rPr kumimoji="1" lang="en-US" altLang="zh-CN" sz="2800" dirty="0"/>
              <a:t>80%</a:t>
            </a:r>
            <a:r>
              <a:rPr kumimoji="1" lang="zh-CN" altLang="en-US" sz="2800" dirty="0"/>
              <a:t>的普通人了。</a:t>
            </a:r>
            <a:endParaRPr kumimoji="1" lang="en-US" altLang="zh-CN" sz="2800" dirty="0"/>
          </a:p>
          <a:p>
            <a:r>
              <a:rPr kumimoji="1" lang="zh-CN" altLang="en-US" sz="2800" dirty="0"/>
              <a:t>你可以小小的摸个鱼，或者向身边的同学分享你的宝藏发现</a:t>
            </a:r>
            <a:endParaRPr kumimoji="1" lang="en-US" altLang="zh-CN" sz="2800" dirty="0"/>
          </a:p>
          <a:p>
            <a:endParaRPr kumimoji="1" lang="en-US" altLang="zh-CN" sz="2800" dirty="0"/>
          </a:p>
          <a:p>
            <a:r>
              <a:rPr kumimoji="1" lang="zh-CN" altLang="en-US" sz="2800" dirty="0"/>
              <a:t>但如果你觉得哇 不得了，还可以这样，那么恭喜你。</a:t>
            </a:r>
            <a:endParaRPr kumimoji="1" lang="en-US" altLang="zh-CN" sz="2800" dirty="0"/>
          </a:p>
          <a:p>
            <a:r>
              <a:rPr kumimoji="1" lang="zh-CN" altLang="en-US" sz="2800" dirty="0"/>
              <a:t>我希望你能有所收获，但你可以去自己寻找 也可以去探索更大的世界。</a:t>
            </a:r>
          </a:p>
        </p:txBody>
      </p:sp>
    </p:spTree>
    <p:custDataLst>
      <p:tags r:id="rId1"/>
    </p:custDataLst>
    <p:extLst>
      <p:ext uri="{BB962C8B-B14F-4D97-AF65-F5344CB8AC3E}">
        <p14:creationId xmlns:p14="http://schemas.microsoft.com/office/powerpoint/2010/main" val="7430656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第三节  抛砖引玉  </a:t>
            </a:r>
            <a:r>
              <a:rPr lang="en-US" altLang="zh-CN" sz="2400" dirty="0">
                <a:effectLst/>
                <a:latin typeface="Helvetica Neue" panose="02000503000000020004" pitchFamily="2" charset="0"/>
                <a:ea typeface="PingFang SC" panose="020B0400000000000000" pitchFamily="34" charset="-122"/>
              </a:rPr>
              <a:t>Everything</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481262" y="2561292"/>
            <a:ext cx="11594215" cy="2677656"/>
          </a:xfrm>
          <a:prstGeom prst="rect">
            <a:avLst/>
          </a:prstGeom>
          <a:noFill/>
        </p:spPr>
        <p:txBody>
          <a:bodyPr wrap="square" rtlCol="0">
            <a:spAutoFit/>
          </a:bodyPr>
          <a:lstStyle/>
          <a:p>
            <a:r>
              <a:rPr kumimoji="1" lang="en-US" altLang="zh-CN" sz="2800" dirty="0"/>
              <a:t>Windows</a:t>
            </a:r>
            <a:r>
              <a:rPr kumimoji="1" lang="zh-CN" altLang="en-US" sz="2800" dirty="0"/>
              <a:t>的搜索程序难用？</a:t>
            </a:r>
            <a:endParaRPr kumimoji="1" lang="en-US" altLang="zh-CN" sz="2800" dirty="0"/>
          </a:p>
          <a:p>
            <a:r>
              <a:rPr kumimoji="1" lang="zh-CN" altLang="en-US" sz="2800" dirty="0"/>
              <a:t>永远搜索不出来 你想找但是不知道放在哪里了的文档？</a:t>
            </a:r>
            <a:endParaRPr kumimoji="1" lang="en-US" altLang="zh-CN" sz="2800" dirty="0"/>
          </a:p>
          <a:p>
            <a:r>
              <a:rPr kumimoji="1" lang="zh-CN" altLang="en-US" sz="2800" dirty="0"/>
              <a:t>不用怀疑 </a:t>
            </a:r>
            <a:r>
              <a:rPr kumimoji="1" lang="en-US" altLang="zh-CN" sz="2800" dirty="0"/>
              <a:t>Windows</a:t>
            </a:r>
            <a:r>
              <a:rPr kumimoji="1" lang="zh-CN" altLang="en-US" sz="2800" dirty="0"/>
              <a:t> </a:t>
            </a:r>
            <a:r>
              <a:rPr kumimoji="1" lang="en-US" altLang="zh-CN" sz="2800" dirty="0"/>
              <a:t>10</a:t>
            </a:r>
            <a:r>
              <a:rPr kumimoji="1" lang="zh-CN" altLang="en-US" sz="2800" dirty="0"/>
              <a:t> 及以前的原生搜索就是很难用</a:t>
            </a:r>
            <a:endParaRPr kumimoji="1" lang="en-US" altLang="zh-CN" sz="2800" dirty="0"/>
          </a:p>
          <a:p>
            <a:endParaRPr kumimoji="1" lang="en-US" altLang="zh-CN" sz="2800" dirty="0"/>
          </a:p>
          <a:p>
            <a:r>
              <a:rPr kumimoji="1" lang="zh-CN" altLang="en-US" sz="2800" dirty="0"/>
              <a:t>试试</a:t>
            </a:r>
            <a:r>
              <a:rPr kumimoji="1" lang="en-US" altLang="zh-CN" sz="2800" dirty="0"/>
              <a:t>Everything</a:t>
            </a:r>
            <a:r>
              <a:rPr kumimoji="1" lang="zh-CN" altLang="en-US" sz="2800" dirty="0"/>
              <a:t>吧 </a:t>
            </a:r>
            <a:endParaRPr kumimoji="1" lang="en-US" altLang="zh-CN" sz="2800" dirty="0"/>
          </a:p>
          <a:p>
            <a:r>
              <a:rPr kumimoji="1" lang="zh-CN" altLang="en-US" sz="2800" dirty="0"/>
              <a:t>你会爱上这种简单的体验</a:t>
            </a:r>
          </a:p>
        </p:txBody>
      </p:sp>
      <p:sp>
        <p:nvSpPr>
          <p:cNvPr id="3" name="文本框 2">
            <a:extLst>
              <a:ext uri="{FF2B5EF4-FFF2-40B4-BE49-F238E27FC236}">
                <a16:creationId xmlns:a16="http://schemas.microsoft.com/office/drawing/2014/main" id="{0FA85775-7ACE-931A-6E75-47CAB7C3EB5B}"/>
              </a:ext>
            </a:extLst>
          </p:cNvPr>
          <p:cNvSpPr txBox="1"/>
          <p:nvPr/>
        </p:nvSpPr>
        <p:spPr>
          <a:xfrm>
            <a:off x="481730" y="6239921"/>
            <a:ext cx="6140450" cy="369332"/>
          </a:xfrm>
          <a:prstGeom prst="rect">
            <a:avLst/>
          </a:prstGeom>
          <a:noFill/>
        </p:spPr>
        <p:txBody>
          <a:bodyPr wrap="square">
            <a:spAutoFit/>
          </a:bodyPr>
          <a:lstStyle/>
          <a:p>
            <a:r>
              <a:rPr kumimoji="1" lang="en-US" altLang="zh-CN" sz="1800" dirty="0"/>
              <a:t>Windows11</a:t>
            </a:r>
            <a:r>
              <a:rPr kumimoji="1" lang="zh-CN" altLang="en-US" sz="1800" dirty="0"/>
              <a:t> 我没用过 不知道 不能乱说</a:t>
            </a:r>
            <a:endParaRPr lang="zh-CN" altLang="en-US" dirty="0"/>
          </a:p>
        </p:txBody>
      </p:sp>
    </p:spTree>
    <p:custDataLst>
      <p:tags r:id="rId1"/>
    </p:custDataLst>
    <p:extLst>
      <p:ext uri="{BB962C8B-B14F-4D97-AF65-F5344CB8AC3E}">
        <p14:creationId xmlns:p14="http://schemas.microsoft.com/office/powerpoint/2010/main" val="40513268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A64D39D3-62C4-8261-AB43-B9835D16C7C7}"/>
              </a:ext>
            </a:extLst>
          </p:cNvPr>
          <p:cNvSpPr txBox="1"/>
          <p:nvPr/>
        </p:nvSpPr>
        <p:spPr>
          <a:xfrm>
            <a:off x="386839" y="271715"/>
            <a:ext cx="8667709" cy="646331"/>
          </a:xfrm>
          <a:prstGeom prst="rect">
            <a:avLst/>
          </a:prstGeom>
          <a:noFill/>
        </p:spPr>
        <p:txBody>
          <a:bodyPr wrap="square">
            <a:spAutoFit/>
          </a:bodyPr>
          <a:lstStyle/>
          <a:p>
            <a:r>
              <a:rPr lang="zh-CN" altLang="en-US" dirty="0"/>
              <a:t>下载地址：</a:t>
            </a:r>
            <a:endParaRPr lang="en-US" altLang="zh-CN" dirty="0"/>
          </a:p>
          <a:p>
            <a:r>
              <a:rPr lang="zh-CN" altLang="en-US" dirty="0"/>
              <a:t>https://www.voidtools.com/zh-cn/downloads/</a:t>
            </a:r>
          </a:p>
        </p:txBody>
      </p:sp>
      <p:pic>
        <p:nvPicPr>
          <p:cNvPr id="5" name="图片 4">
            <a:extLst>
              <a:ext uri="{FF2B5EF4-FFF2-40B4-BE49-F238E27FC236}">
                <a16:creationId xmlns:a16="http://schemas.microsoft.com/office/drawing/2014/main" id="{D1932287-8135-2FF4-6E3F-4DDB3001CD6C}"/>
              </a:ext>
            </a:extLst>
          </p:cNvPr>
          <p:cNvPicPr>
            <a:picLocks noChangeAspect="1"/>
          </p:cNvPicPr>
          <p:nvPr/>
        </p:nvPicPr>
        <p:blipFill>
          <a:blip r:embed="rId2"/>
          <a:stretch>
            <a:fillRect/>
          </a:stretch>
        </p:blipFill>
        <p:spPr>
          <a:xfrm>
            <a:off x="6201283" y="1083365"/>
            <a:ext cx="5364759" cy="5237922"/>
          </a:xfrm>
          <a:prstGeom prst="rect">
            <a:avLst/>
          </a:prstGeom>
        </p:spPr>
      </p:pic>
      <p:pic>
        <p:nvPicPr>
          <p:cNvPr id="6" name="图片 5">
            <a:extLst>
              <a:ext uri="{FF2B5EF4-FFF2-40B4-BE49-F238E27FC236}">
                <a16:creationId xmlns:a16="http://schemas.microsoft.com/office/drawing/2014/main" id="{E5743906-E0B6-F4EF-1940-45B119A1CA0D}"/>
              </a:ext>
            </a:extLst>
          </p:cNvPr>
          <p:cNvPicPr>
            <a:picLocks noChangeAspect="1"/>
          </p:cNvPicPr>
          <p:nvPr/>
        </p:nvPicPr>
        <p:blipFill>
          <a:blip r:embed="rId3"/>
          <a:stretch>
            <a:fillRect/>
          </a:stretch>
        </p:blipFill>
        <p:spPr>
          <a:xfrm>
            <a:off x="519207" y="1083365"/>
            <a:ext cx="5364760" cy="5237923"/>
          </a:xfrm>
          <a:prstGeom prst="rect">
            <a:avLst/>
          </a:prstGeom>
        </p:spPr>
      </p:pic>
    </p:spTree>
    <p:extLst>
      <p:ext uri="{BB962C8B-B14F-4D97-AF65-F5344CB8AC3E}">
        <p14:creationId xmlns:p14="http://schemas.microsoft.com/office/powerpoint/2010/main" val="19530032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374753" y="1212591"/>
            <a:ext cx="5307330" cy="1007071"/>
          </a:xfrm>
          <a:prstGeom prst="rect">
            <a:avLst/>
          </a:prstGeom>
          <a:noFill/>
        </p:spPr>
        <p:txBody>
          <a:bodyPr wrap="square" rtlCol="0">
            <a:spAutoFit/>
          </a:bodyPr>
          <a:lstStyle/>
          <a:p>
            <a:pPr algn="ctr" fontAlgn="auto">
              <a:lnSpc>
                <a:spcPct val="150000"/>
              </a:lnSpc>
              <a:spcAft>
                <a:spcPts val="200"/>
              </a:spcAft>
            </a:pPr>
            <a:r>
              <a:rPr lang="zh-CN" altLang="en-US" sz="4400" kern="3000" spc="1000" dirty="0">
                <a:solidFill>
                  <a:schemeClr val="tx1"/>
                </a:solidFill>
                <a:uFillTx/>
                <a:latin typeface="华文琥珀" panose="02010800040101010101" charset="-122"/>
                <a:ea typeface="华文琥珀" panose="02010800040101010101" charset="-122"/>
              </a:rPr>
              <a:t>软件的分类</a:t>
            </a:r>
          </a:p>
        </p:txBody>
      </p:sp>
      <p:sp>
        <p:nvSpPr>
          <p:cNvPr id="3" name="立方体 2"/>
          <p:cNvSpPr/>
          <p:nvPr/>
        </p:nvSpPr>
        <p:spPr>
          <a:xfrm>
            <a:off x="1148575" y="3077737"/>
            <a:ext cx="2587083" cy="2520175"/>
          </a:xfrm>
          <a:prstGeom prst="cub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1292425" y="4337823"/>
            <a:ext cx="1672683" cy="521970"/>
          </a:xfrm>
          <a:prstGeom prst="rect">
            <a:avLst/>
          </a:prstGeom>
          <a:noFill/>
        </p:spPr>
        <p:txBody>
          <a:bodyPr wrap="square" rtlCol="0">
            <a:spAutoFit/>
          </a:bodyPr>
          <a:lstStyle/>
          <a:p>
            <a:pPr algn="ctr"/>
            <a:r>
              <a:rPr lang="zh-CN" altLang="en-US" sz="2800" b="1" dirty="0">
                <a:latin typeface="黑体" panose="02010609060101010101" pitchFamily="49" charset="-122"/>
                <a:ea typeface="黑体" panose="02010609060101010101" pitchFamily="49" charset="-122"/>
              </a:rPr>
              <a:t>系统软件</a:t>
            </a:r>
          </a:p>
        </p:txBody>
      </p:sp>
      <p:sp>
        <p:nvSpPr>
          <p:cNvPr id="21" name="立方体 20"/>
          <p:cNvSpPr/>
          <p:nvPr/>
        </p:nvSpPr>
        <p:spPr>
          <a:xfrm>
            <a:off x="7885654" y="3077735"/>
            <a:ext cx="2587083" cy="2520175"/>
          </a:xfrm>
          <a:prstGeom prst="cub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8073564" y="4337822"/>
            <a:ext cx="1672683" cy="521970"/>
          </a:xfrm>
          <a:prstGeom prst="rect">
            <a:avLst/>
          </a:prstGeom>
          <a:noFill/>
        </p:spPr>
        <p:txBody>
          <a:bodyPr wrap="square" rtlCol="0">
            <a:spAutoFit/>
          </a:bodyPr>
          <a:lstStyle/>
          <a:p>
            <a:r>
              <a:rPr lang="zh-CN" altLang="en-US" sz="2800" b="1" dirty="0">
                <a:latin typeface="黑体" panose="02010609060101010101" pitchFamily="49" charset="-122"/>
                <a:ea typeface="黑体" panose="02010609060101010101" pitchFamily="49" charset="-122"/>
              </a:rPr>
              <a:t>应用软件</a:t>
            </a: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1000" fill="hold"/>
                                        <p:tgtEl>
                                          <p:spTgt spid="22"/>
                                        </p:tgtEl>
                                        <p:attrNameLst>
                                          <p:attrName>ppt_x</p:attrName>
                                        </p:attrNameLst>
                                      </p:cBhvr>
                                      <p:tavLst>
                                        <p:tav tm="0">
                                          <p:val>
                                            <p:strVal val="#ppt_x"/>
                                          </p:val>
                                        </p:tav>
                                        <p:tav tm="100000">
                                          <p:val>
                                            <p:strVal val="#ppt_x"/>
                                          </p:val>
                                        </p:tav>
                                      </p:tavLst>
                                    </p:anim>
                                    <p:anim calcmode="lin" valueType="num">
                                      <p:cBhvr additive="base">
                                        <p:cTn id="18" dur="1000" fill="hold"/>
                                        <p:tgtEl>
                                          <p:spTgt spid="22"/>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 calcmode="lin" valueType="num">
                                      <p:cBhvr additive="base">
                                        <p:cTn id="21" dur="1000" fill="hold"/>
                                        <p:tgtEl>
                                          <p:spTgt spid="21"/>
                                        </p:tgtEl>
                                        <p:attrNameLst>
                                          <p:attrName>ppt_x</p:attrName>
                                        </p:attrNameLst>
                                      </p:cBhvr>
                                      <p:tavLst>
                                        <p:tav tm="0">
                                          <p:val>
                                            <p:strVal val="#ppt_x"/>
                                          </p:val>
                                        </p:tav>
                                        <p:tav tm="100000">
                                          <p:val>
                                            <p:strVal val="#ppt_x"/>
                                          </p:val>
                                        </p:tav>
                                      </p:tavLst>
                                    </p:anim>
                                    <p:anim calcmode="lin" valueType="num">
                                      <p:cBhvr additive="base">
                                        <p:cTn id="22"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 grpId="0"/>
      <p:bldP spid="21" grpId="0" animBg="1"/>
      <p:bldP spid="2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第三节  抛砖引玉  </a:t>
            </a:r>
            <a:r>
              <a:rPr lang="en-US" altLang="zh-CN" sz="2400" dirty="0">
                <a:effectLst/>
                <a:latin typeface="Helvetica Neue" panose="02000503000000020004" pitchFamily="2" charset="0"/>
                <a:ea typeface="PingFang SC" panose="020B0400000000000000" pitchFamily="34" charset="-122"/>
              </a:rPr>
              <a:t>Everything</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481262" y="2561292"/>
            <a:ext cx="11594215" cy="523220"/>
          </a:xfrm>
          <a:prstGeom prst="rect">
            <a:avLst/>
          </a:prstGeom>
          <a:noFill/>
        </p:spPr>
        <p:txBody>
          <a:bodyPr wrap="square" rtlCol="0">
            <a:spAutoFit/>
          </a:bodyPr>
          <a:lstStyle/>
          <a:p>
            <a:r>
              <a:rPr kumimoji="1" lang="en-US" altLang="zh-CN" sz="2800" dirty="0"/>
              <a:t>Everything</a:t>
            </a:r>
            <a:r>
              <a:rPr kumimoji="1" lang="zh-CN" altLang="en-US" sz="2800" dirty="0"/>
              <a:t> 有多快？</a:t>
            </a:r>
            <a:endParaRPr kumimoji="1" lang="en-US" altLang="zh-CN" sz="2800" dirty="0"/>
          </a:p>
        </p:txBody>
      </p:sp>
      <p:sp>
        <p:nvSpPr>
          <p:cNvPr id="3" name="文本框 2">
            <a:extLst>
              <a:ext uri="{FF2B5EF4-FFF2-40B4-BE49-F238E27FC236}">
                <a16:creationId xmlns:a16="http://schemas.microsoft.com/office/drawing/2014/main" id="{0FA85775-7ACE-931A-6E75-47CAB7C3EB5B}"/>
              </a:ext>
            </a:extLst>
          </p:cNvPr>
          <p:cNvSpPr txBox="1"/>
          <p:nvPr/>
        </p:nvSpPr>
        <p:spPr>
          <a:xfrm>
            <a:off x="481730" y="6239921"/>
            <a:ext cx="6140450" cy="369332"/>
          </a:xfrm>
          <a:prstGeom prst="rect">
            <a:avLst/>
          </a:prstGeom>
          <a:noFill/>
        </p:spPr>
        <p:txBody>
          <a:bodyPr wrap="square">
            <a:spAutoFit/>
          </a:bodyPr>
          <a:lstStyle/>
          <a:p>
            <a:r>
              <a:rPr kumimoji="1" lang="en-US" altLang="zh-CN" sz="1800" dirty="0"/>
              <a:t>Windows11</a:t>
            </a:r>
            <a:r>
              <a:rPr kumimoji="1" lang="zh-CN" altLang="en-US" sz="1800" dirty="0"/>
              <a:t> 我没用过 不知道 不能乱说</a:t>
            </a:r>
            <a:endParaRPr lang="zh-CN" altLang="en-US" dirty="0"/>
          </a:p>
        </p:txBody>
      </p:sp>
      <p:sp>
        <p:nvSpPr>
          <p:cNvPr id="2" name="文本框 1">
            <a:extLst>
              <a:ext uri="{FF2B5EF4-FFF2-40B4-BE49-F238E27FC236}">
                <a16:creationId xmlns:a16="http://schemas.microsoft.com/office/drawing/2014/main" id="{7482A024-7F07-79E5-A246-BA9D4BF3C383}"/>
              </a:ext>
            </a:extLst>
          </p:cNvPr>
          <p:cNvSpPr txBox="1"/>
          <p:nvPr/>
        </p:nvSpPr>
        <p:spPr>
          <a:xfrm>
            <a:off x="481261" y="3511879"/>
            <a:ext cx="11594215" cy="523220"/>
          </a:xfrm>
          <a:prstGeom prst="rect">
            <a:avLst/>
          </a:prstGeom>
          <a:noFill/>
        </p:spPr>
        <p:txBody>
          <a:bodyPr wrap="square" rtlCol="0">
            <a:spAutoFit/>
          </a:bodyPr>
          <a:lstStyle/>
          <a:p>
            <a:r>
              <a:rPr kumimoji="1" lang="zh-CN" altLang="en-US" sz="2800" dirty="0"/>
              <a:t>找一下我硬盘里的</a:t>
            </a:r>
            <a:r>
              <a:rPr kumimoji="1" lang="en-US" altLang="zh-CN" sz="2800" dirty="0"/>
              <a:t>VMWARE</a:t>
            </a:r>
            <a:r>
              <a:rPr kumimoji="1" lang="zh-CN" altLang="en-US" sz="2800" dirty="0"/>
              <a:t>虚拟机的安装包吧</a:t>
            </a:r>
            <a:endParaRPr kumimoji="1" lang="en-US" altLang="zh-CN" sz="2800" dirty="0"/>
          </a:p>
        </p:txBody>
      </p:sp>
    </p:spTree>
    <p:custDataLst>
      <p:tags r:id="rId1"/>
    </p:custDataLst>
    <p:extLst>
      <p:ext uri="{BB962C8B-B14F-4D97-AF65-F5344CB8AC3E}">
        <p14:creationId xmlns:p14="http://schemas.microsoft.com/office/powerpoint/2010/main" val="38529908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第三节  抛砖引玉  </a:t>
            </a:r>
            <a:r>
              <a:rPr lang="en-US" altLang="zh-CN" sz="2400" dirty="0" err="1">
                <a:effectLst/>
                <a:latin typeface="Helvetica Neue" panose="02000503000000020004" pitchFamily="2" charset="0"/>
                <a:ea typeface="PingFang SC" panose="020B0400000000000000" pitchFamily="34" charset="-122"/>
              </a:rPr>
              <a:t>Bandizip</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481262" y="2561292"/>
            <a:ext cx="11594215" cy="2677656"/>
          </a:xfrm>
          <a:prstGeom prst="rect">
            <a:avLst/>
          </a:prstGeom>
          <a:noFill/>
        </p:spPr>
        <p:txBody>
          <a:bodyPr wrap="square" rtlCol="0">
            <a:spAutoFit/>
          </a:bodyPr>
          <a:lstStyle/>
          <a:p>
            <a:r>
              <a:rPr kumimoji="1" lang="zh-CN" altLang="en-US" sz="2800" dirty="0"/>
              <a:t>没有好用的压缩软件？解压缩软件的界面复古且难用？</a:t>
            </a:r>
            <a:endParaRPr kumimoji="1" lang="en-US" altLang="zh-CN" sz="2800" dirty="0"/>
          </a:p>
          <a:p>
            <a:r>
              <a:rPr kumimoji="1" lang="zh-CN" altLang="en-US" sz="2800" dirty="0"/>
              <a:t>中文特供版</a:t>
            </a:r>
            <a:r>
              <a:rPr kumimoji="1" lang="en-US" altLang="zh-CN" sz="2800" dirty="0" err="1"/>
              <a:t>winRAR</a:t>
            </a:r>
            <a:r>
              <a:rPr kumimoji="1" lang="zh-CN" altLang="en-US" sz="2800" dirty="0"/>
              <a:t>一打开就是看广告？</a:t>
            </a:r>
            <a:endParaRPr kumimoji="1" lang="en-US" altLang="zh-CN" sz="2800" dirty="0"/>
          </a:p>
          <a:p>
            <a:r>
              <a:rPr kumimoji="1" lang="zh-CN" altLang="en-US" sz="2800" dirty="0"/>
              <a:t>试试</a:t>
            </a:r>
            <a:r>
              <a:rPr kumimoji="1" lang="en-US" altLang="zh-CN" sz="2800" dirty="0" err="1"/>
              <a:t>Bandizip</a:t>
            </a:r>
            <a:r>
              <a:rPr kumimoji="1" lang="zh-CN" altLang="en-US" sz="2800" dirty="0"/>
              <a:t> </a:t>
            </a:r>
            <a:r>
              <a:rPr kumimoji="1" lang="en-US" altLang="zh-CN" sz="2800" dirty="0"/>
              <a:t>6.22</a:t>
            </a:r>
            <a:r>
              <a:rPr kumimoji="1" lang="zh-CN" altLang="en-US" sz="2800" dirty="0"/>
              <a:t>版本吧</a:t>
            </a:r>
            <a:endParaRPr kumimoji="1" lang="en-US" altLang="zh-CN" sz="2800" dirty="0"/>
          </a:p>
          <a:p>
            <a:endParaRPr kumimoji="1" lang="en-US" altLang="zh-CN" sz="2800" dirty="0"/>
          </a:p>
          <a:p>
            <a:r>
              <a:rPr kumimoji="1" lang="zh-CN" altLang="en-US" sz="2800" dirty="0"/>
              <a:t>最后一个没有广告的版本了，生活的压力还是让理想为之让步，</a:t>
            </a:r>
            <a:endParaRPr kumimoji="1" lang="en-US" altLang="zh-CN" sz="2800" dirty="0"/>
          </a:p>
          <a:p>
            <a:r>
              <a:rPr kumimoji="1" lang="zh-CN" altLang="en-US" sz="2800" dirty="0"/>
              <a:t>但好在代码记下了那份美好的愿望。</a:t>
            </a:r>
          </a:p>
        </p:txBody>
      </p:sp>
      <p:sp>
        <p:nvSpPr>
          <p:cNvPr id="3" name="文本框 2">
            <a:extLst>
              <a:ext uri="{FF2B5EF4-FFF2-40B4-BE49-F238E27FC236}">
                <a16:creationId xmlns:a16="http://schemas.microsoft.com/office/drawing/2014/main" id="{0FA85775-7ACE-931A-6E75-47CAB7C3EB5B}"/>
              </a:ext>
            </a:extLst>
          </p:cNvPr>
          <p:cNvSpPr txBox="1"/>
          <p:nvPr/>
        </p:nvSpPr>
        <p:spPr>
          <a:xfrm>
            <a:off x="481730" y="6239921"/>
            <a:ext cx="6140450" cy="369332"/>
          </a:xfrm>
          <a:prstGeom prst="rect">
            <a:avLst/>
          </a:prstGeom>
          <a:noFill/>
        </p:spPr>
        <p:txBody>
          <a:bodyPr wrap="square">
            <a:spAutoFit/>
          </a:bodyPr>
          <a:lstStyle/>
          <a:p>
            <a:r>
              <a:rPr kumimoji="1" lang="zh-CN" altLang="en-US" sz="1800" dirty="0"/>
              <a:t>好耶 不升级依旧可以正常用。</a:t>
            </a:r>
            <a:endParaRPr lang="zh-CN" altLang="en-US" dirty="0"/>
          </a:p>
        </p:txBody>
      </p:sp>
      <p:sp>
        <p:nvSpPr>
          <p:cNvPr id="10" name="文本框 9">
            <a:extLst>
              <a:ext uri="{FF2B5EF4-FFF2-40B4-BE49-F238E27FC236}">
                <a16:creationId xmlns:a16="http://schemas.microsoft.com/office/drawing/2014/main" id="{8A2325F5-5F9A-7703-238B-ABF352FF516F}"/>
              </a:ext>
            </a:extLst>
          </p:cNvPr>
          <p:cNvSpPr txBox="1"/>
          <p:nvPr/>
        </p:nvSpPr>
        <p:spPr>
          <a:xfrm>
            <a:off x="5297557" y="5724939"/>
            <a:ext cx="6182139" cy="646331"/>
          </a:xfrm>
          <a:prstGeom prst="rect">
            <a:avLst/>
          </a:prstGeom>
          <a:noFill/>
        </p:spPr>
        <p:txBody>
          <a:bodyPr wrap="square" rtlCol="0">
            <a:spAutoFit/>
          </a:bodyPr>
          <a:lstStyle/>
          <a:p>
            <a:r>
              <a:rPr kumimoji="1" lang="zh-CN" altLang="en-US" dirty="0"/>
              <a:t>下载旧版本吧 下载地址我在</a:t>
            </a:r>
            <a:r>
              <a:rPr kumimoji="1" lang="en-US" altLang="zh-CN" dirty="0" err="1"/>
              <a:t>github</a:t>
            </a:r>
            <a:r>
              <a:rPr kumimoji="1" lang="zh-CN" altLang="en-US" dirty="0"/>
              <a:t>仓库里放了一份 </a:t>
            </a:r>
            <a:endParaRPr kumimoji="1" lang="en-US" altLang="zh-CN" dirty="0"/>
          </a:p>
          <a:p>
            <a:r>
              <a:rPr kumimoji="1" lang="zh-CN" altLang="en-US" dirty="0"/>
              <a:t>或者你去百度应该也能找到</a:t>
            </a:r>
          </a:p>
        </p:txBody>
      </p:sp>
    </p:spTree>
    <p:custDataLst>
      <p:tags r:id="rId1"/>
    </p:custDataLst>
    <p:extLst>
      <p:ext uri="{BB962C8B-B14F-4D97-AF65-F5344CB8AC3E}">
        <p14:creationId xmlns:p14="http://schemas.microsoft.com/office/powerpoint/2010/main" val="13085283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第三节  抛砖引玉  </a:t>
            </a:r>
            <a:r>
              <a:rPr lang="en-US" altLang="zh-CN" sz="2400" dirty="0">
                <a:effectLst/>
                <a:latin typeface="Helvetica Neue" panose="02000503000000020004" pitchFamily="2" charset="0"/>
                <a:ea typeface="PingFang SC" panose="020B0400000000000000" pitchFamily="34" charset="-122"/>
              </a:rPr>
              <a:t>Twinkle</a:t>
            </a:r>
            <a:r>
              <a:rPr lang="zh-CN" altLang="en-US" sz="2400" dirty="0">
                <a:effectLst/>
                <a:latin typeface="Helvetica Neue" panose="02000503000000020004" pitchFamily="2" charset="0"/>
                <a:ea typeface="PingFang SC" panose="020B0400000000000000" pitchFamily="34" charset="-122"/>
              </a:rPr>
              <a:t> </a:t>
            </a:r>
            <a:r>
              <a:rPr lang="en-US" altLang="zh-CN" sz="2400" dirty="0">
                <a:effectLst/>
                <a:latin typeface="Helvetica Neue" panose="02000503000000020004" pitchFamily="2" charset="0"/>
                <a:ea typeface="PingFang SC" panose="020B0400000000000000" pitchFamily="34" charset="-122"/>
              </a:rPr>
              <a:t>Tray</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481262" y="2217678"/>
            <a:ext cx="11594215" cy="4339650"/>
          </a:xfrm>
          <a:prstGeom prst="rect">
            <a:avLst/>
          </a:prstGeom>
          <a:noFill/>
        </p:spPr>
        <p:txBody>
          <a:bodyPr wrap="square" rtlCol="0">
            <a:spAutoFit/>
          </a:bodyPr>
          <a:lstStyle/>
          <a:p>
            <a:pPr algn="ctr"/>
            <a:r>
              <a:rPr kumimoji="1" lang="zh-CN" altLang="en-US" sz="2800" dirty="0"/>
              <a:t>大学生应该有一块外接大屏幕</a:t>
            </a:r>
            <a:endParaRPr kumimoji="1" lang="en-US" altLang="zh-CN" sz="2800" dirty="0"/>
          </a:p>
          <a:p>
            <a:pPr algn="ctr"/>
            <a:r>
              <a:rPr kumimoji="1" lang="zh-CN" altLang="en-US" sz="2800" dirty="0"/>
              <a:t>相比起</a:t>
            </a:r>
            <a:r>
              <a:rPr kumimoji="1" lang="en-US" altLang="zh-CN" sz="2800" dirty="0"/>
              <a:t>15</a:t>
            </a:r>
            <a:r>
              <a:rPr kumimoji="1" lang="zh-CN" altLang="en-US" sz="2800" dirty="0"/>
              <a:t>寸的笔记本小屏幕，大屏能做的事情真是太多了！</a:t>
            </a:r>
            <a:endParaRPr kumimoji="1" lang="en-US" altLang="zh-CN" sz="2800" dirty="0"/>
          </a:p>
          <a:p>
            <a:pPr algn="ctr"/>
            <a:r>
              <a:rPr kumimoji="1" lang="zh-CN" altLang="en-US" sz="2800" dirty="0"/>
              <a:t>绝对不是为了娱乐 ，绝对不是</a:t>
            </a:r>
            <a:endParaRPr kumimoji="1" lang="en-US" altLang="zh-CN" sz="2800" dirty="0"/>
          </a:p>
          <a:p>
            <a:pPr algn="ctr"/>
            <a:r>
              <a:rPr kumimoji="1" lang="zh-CN" altLang="en-US" sz="3600" dirty="0"/>
              <a:t>生产力</a:t>
            </a:r>
            <a:r>
              <a:rPr kumimoji="1" lang="zh-CN" altLang="en-US" sz="2800" dirty="0"/>
              <a:t>提升</a:t>
            </a:r>
            <a:r>
              <a:rPr kumimoji="1" lang="en-US" altLang="zh-CN" sz="3200" dirty="0"/>
              <a:t>110%</a:t>
            </a:r>
            <a:r>
              <a:rPr kumimoji="1" lang="zh-CN" altLang="en-US" sz="3200" dirty="0"/>
              <a:t>！</a:t>
            </a:r>
            <a:endParaRPr kumimoji="1" lang="en-US" altLang="zh-CN" sz="3200" dirty="0"/>
          </a:p>
          <a:p>
            <a:pPr algn="ctr"/>
            <a:endParaRPr kumimoji="1" lang="en-US" altLang="zh-CN" sz="3200" dirty="0"/>
          </a:p>
          <a:p>
            <a:pPr algn="ctr"/>
            <a:r>
              <a:rPr kumimoji="1" lang="zh-CN" altLang="en-US" sz="3200" dirty="0"/>
              <a:t>但是多块屏幕的亮度管理确实是一个让人头疼的事情。你总不能每一次调亮度都用手去扣屏幕背后的开关吧</a:t>
            </a:r>
            <a:endParaRPr kumimoji="1" lang="en-US" altLang="zh-CN" sz="3200" dirty="0"/>
          </a:p>
          <a:p>
            <a:pPr algn="ctr"/>
            <a:r>
              <a:rPr kumimoji="1" lang="zh-CN" altLang="en-US" sz="3200" dirty="0"/>
              <a:t>用开源软件</a:t>
            </a:r>
            <a:r>
              <a:rPr lang="en-US" altLang="zh-CN" sz="2800" dirty="0">
                <a:effectLst/>
                <a:latin typeface="Helvetica Neue" panose="02000503000000020004" pitchFamily="2" charset="0"/>
                <a:ea typeface="PingFang SC" panose="020B0400000000000000" pitchFamily="34" charset="-122"/>
              </a:rPr>
              <a:t>Twinkle</a:t>
            </a:r>
            <a:r>
              <a:rPr lang="zh-CN" altLang="en-US" sz="2800" dirty="0">
                <a:effectLst/>
                <a:latin typeface="Helvetica Neue" panose="02000503000000020004" pitchFamily="2" charset="0"/>
                <a:ea typeface="PingFang SC" panose="020B0400000000000000" pitchFamily="34" charset="-122"/>
              </a:rPr>
              <a:t> </a:t>
            </a:r>
            <a:r>
              <a:rPr lang="en-US" altLang="zh-CN" sz="2800" dirty="0">
                <a:effectLst/>
                <a:latin typeface="Helvetica Neue" panose="02000503000000020004" pitchFamily="2" charset="0"/>
                <a:ea typeface="PingFang SC" panose="020B0400000000000000" pitchFamily="34" charset="-122"/>
              </a:rPr>
              <a:t>Tray</a:t>
            </a:r>
            <a:r>
              <a:rPr lang="zh-CN" altLang="en-US" sz="2800" dirty="0">
                <a:effectLst/>
                <a:latin typeface="Helvetica Neue" panose="02000503000000020004" pitchFamily="2" charset="0"/>
                <a:ea typeface="PingFang SC" panose="020B0400000000000000" pitchFamily="34" charset="-122"/>
              </a:rPr>
              <a:t> </a:t>
            </a:r>
            <a:endParaRPr lang="en-US" altLang="zh-CN" sz="2800" dirty="0">
              <a:effectLst/>
              <a:latin typeface="Helvetica Neue" panose="02000503000000020004" pitchFamily="2" charset="0"/>
              <a:ea typeface="PingFang SC" panose="020B0400000000000000" pitchFamily="34" charset="-122"/>
            </a:endParaRPr>
          </a:p>
          <a:p>
            <a:pPr algn="ctr"/>
            <a:r>
              <a:rPr lang="zh-CN" altLang="en-US" sz="2800" dirty="0">
                <a:effectLst/>
                <a:latin typeface="Helvetica Neue" panose="02000503000000020004" pitchFamily="2" charset="0"/>
                <a:ea typeface="PingFang SC" panose="020B0400000000000000" pitchFamily="34" charset="-122"/>
              </a:rPr>
              <a:t>一键管理多块屏幕的亮度        </a:t>
            </a:r>
            <a:r>
              <a:rPr lang="en-US" altLang="zh-CN" sz="2800" dirty="0">
                <a:effectLst/>
                <a:latin typeface="Helvetica Neue" panose="02000503000000020004" pitchFamily="2" charset="0"/>
                <a:ea typeface="PingFang SC" panose="020B0400000000000000" pitchFamily="34" charset="-122"/>
              </a:rPr>
              <a:t>So</a:t>
            </a:r>
            <a:r>
              <a:rPr lang="zh-CN" altLang="en-US" sz="2800" dirty="0">
                <a:effectLst/>
                <a:latin typeface="Helvetica Neue" panose="02000503000000020004" pitchFamily="2" charset="0"/>
                <a:ea typeface="PingFang SC" panose="020B0400000000000000" pitchFamily="34" charset="-122"/>
              </a:rPr>
              <a:t> </a:t>
            </a:r>
            <a:r>
              <a:rPr lang="en-US" altLang="zh-CN" sz="2800" dirty="0">
                <a:effectLst/>
                <a:latin typeface="Helvetica Neue" panose="02000503000000020004" pitchFamily="2" charset="0"/>
                <a:ea typeface="PingFang SC" panose="020B0400000000000000" pitchFamily="34" charset="-122"/>
              </a:rPr>
              <a:t>easy</a:t>
            </a:r>
            <a:r>
              <a:rPr lang="zh-CN" altLang="en-US" sz="2800" dirty="0">
                <a:effectLst/>
                <a:latin typeface="Helvetica Neue" panose="02000503000000020004" pitchFamily="2" charset="0"/>
                <a:ea typeface="PingFang SC" panose="020B0400000000000000" pitchFamily="34" charset="-122"/>
              </a:rPr>
              <a:t>！！！</a:t>
            </a:r>
            <a:endParaRPr kumimoji="1" lang="zh-CN" altLang="en-US" sz="2800" dirty="0"/>
          </a:p>
        </p:txBody>
      </p:sp>
    </p:spTree>
    <p:custDataLst>
      <p:tags r:id="rId1"/>
    </p:custDataLst>
    <p:extLst>
      <p:ext uri="{BB962C8B-B14F-4D97-AF65-F5344CB8AC3E}">
        <p14:creationId xmlns:p14="http://schemas.microsoft.com/office/powerpoint/2010/main" val="2537070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82B6B493-ED20-16E1-9EAD-4C0241946E98}"/>
              </a:ext>
            </a:extLst>
          </p:cNvPr>
          <p:cNvSpPr txBox="1"/>
          <p:nvPr/>
        </p:nvSpPr>
        <p:spPr>
          <a:xfrm>
            <a:off x="474593" y="560768"/>
            <a:ext cx="6097656" cy="369332"/>
          </a:xfrm>
          <a:prstGeom prst="rect">
            <a:avLst/>
          </a:prstGeom>
          <a:noFill/>
        </p:spPr>
        <p:txBody>
          <a:bodyPr wrap="square">
            <a:spAutoFit/>
          </a:bodyPr>
          <a:lstStyle/>
          <a:p>
            <a:r>
              <a:rPr lang="zh-CN" altLang="en-US" dirty="0"/>
              <a:t>用户官网： https://twinkletray.com</a:t>
            </a:r>
          </a:p>
        </p:txBody>
      </p:sp>
      <p:sp>
        <p:nvSpPr>
          <p:cNvPr id="7" name="文本框 6">
            <a:extLst>
              <a:ext uri="{FF2B5EF4-FFF2-40B4-BE49-F238E27FC236}">
                <a16:creationId xmlns:a16="http://schemas.microsoft.com/office/drawing/2014/main" id="{C07743FE-8EB4-6E6D-BBAF-CFCD0D1EB1AF}"/>
              </a:ext>
            </a:extLst>
          </p:cNvPr>
          <p:cNvSpPr txBox="1"/>
          <p:nvPr/>
        </p:nvSpPr>
        <p:spPr>
          <a:xfrm>
            <a:off x="4937263" y="574884"/>
            <a:ext cx="6097656" cy="369332"/>
          </a:xfrm>
          <a:prstGeom prst="rect">
            <a:avLst/>
          </a:prstGeom>
          <a:noFill/>
        </p:spPr>
        <p:txBody>
          <a:bodyPr wrap="square">
            <a:spAutoFit/>
          </a:bodyPr>
          <a:lstStyle/>
          <a:p>
            <a:r>
              <a:rPr lang="zh-CN" altLang="en-US" dirty="0"/>
              <a:t>仓库地址 https://github.com/xanderfrangos/twinkle-tray</a:t>
            </a:r>
          </a:p>
        </p:txBody>
      </p:sp>
      <p:pic>
        <p:nvPicPr>
          <p:cNvPr id="8" name="图片 7">
            <a:extLst>
              <a:ext uri="{FF2B5EF4-FFF2-40B4-BE49-F238E27FC236}">
                <a16:creationId xmlns:a16="http://schemas.microsoft.com/office/drawing/2014/main" id="{5982E6BD-F363-1943-5552-2F38E80B1CE3}"/>
              </a:ext>
            </a:extLst>
          </p:cNvPr>
          <p:cNvPicPr>
            <a:picLocks noChangeAspect="1"/>
          </p:cNvPicPr>
          <p:nvPr/>
        </p:nvPicPr>
        <p:blipFill>
          <a:blip r:embed="rId2"/>
          <a:stretch>
            <a:fillRect/>
          </a:stretch>
        </p:blipFill>
        <p:spPr>
          <a:xfrm>
            <a:off x="5496338" y="1311812"/>
            <a:ext cx="4906825" cy="4790814"/>
          </a:xfrm>
          <a:prstGeom prst="rect">
            <a:avLst/>
          </a:prstGeom>
        </p:spPr>
      </p:pic>
      <p:pic>
        <p:nvPicPr>
          <p:cNvPr id="10" name="图片 9">
            <a:extLst>
              <a:ext uri="{FF2B5EF4-FFF2-40B4-BE49-F238E27FC236}">
                <a16:creationId xmlns:a16="http://schemas.microsoft.com/office/drawing/2014/main" id="{988BCD99-3332-C812-839F-D50F021E9FFC}"/>
              </a:ext>
            </a:extLst>
          </p:cNvPr>
          <p:cNvPicPr>
            <a:picLocks noChangeAspect="1"/>
          </p:cNvPicPr>
          <p:nvPr/>
        </p:nvPicPr>
        <p:blipFill>
          <a:blip r:embed="rId3"/>
          <a:stretch>
            <a:fillRect/>
          </a:stretch>
        </p:blipFill>
        <p:spPr>
          <a:xfrm>
            <a:off x="238331" y="1311812"/>
            <a:ext cx="4906825" cy="4790814"/>
          </a:xfrm>
          <a:prstGeom prst="rect">
            <a:avLst/>
          </a:prstGeom>
        </p:spPr>
      </p:pic>
    </p:spTree>
    <p:extLst>
      <p:ext uri="{BB962C8B-B14F-4D97-AF65-F5344CB8AC3E}">
        <p14:creationId xmlns:p14="http://schemas.microsoft.com/office/powerpoint/2010/main" val="13688966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461665"/>
          </a:xfrm>
          <a:prstGeom prst="rect">
            <a:avLst/>
          </a:prstGeom>
          <a:noFill/>
        </p:spPr>
        <p:txBody>
          <a:bodyPr wrap="square">
            <a:spAutoFit/>
          </a:bodyPr>
          <a:lstStyle/>
          <a:p>
            <a:r>
              <a:rPr lang="zh-CN" altLang="en-US" sz="2400" dirty="0">
                <a:effectLst/>
                <a:latin typeface="Helvetica Neue" panose="02000503000000020004" pitchFamily="2" charset="0"/>
                <a:ea typeface="PingFang SC" panose="020B0400000000000000" pitchFamily="34" charset="-122"/>
              </a:rPr>
              <a:t>第三节  抛砖引玉  磁盘管理</a:t>
            </a:r>
            <a:endParaRPr lang="zh-CN" altLang="en-US" sz="2400" dirty="0">
              <a:effectLst/>
              <a:latin typeface="PingFang SC" panose="020B0400000000000000" pitchFamily="34" charset="-122"/>
              <a:ea typeface="PingFang SC" panose="020B0400000000000000" pitchFamily="34" charset="-122"/>
            </a:endParaRPr>
          </a:p>
        </p:txBody>
      </p:sp>
      <p:sp>
        <p:nvSpPr>
          <p:cNvPr id="13" name="文本框 12">
            <a:extLst>
              <a:ext uri="{FF2B5EF4-FFF2-40B4-BE49-F238E27FC236}">
                <a16:creationId xmlns:a16="http://schemas.microsoft.com/office/drawing/2014/main" id="{3D00738C-B500-4D3C-9705-5AB1E1CA0AA3}"/>
              </a:ext>
            </a:extLst>
          </p:cNvPr>
          <p:cNvSpPr txBox="1"/>
          <p:nvPr/>
        </p:nvSpPr>
        <p:spPr>
          <a:xfrm>
            <a:off x="481262" y="2142192"/>
            <a:ext cx="11594215" cy="4524315"/>
          </a:xfrm>
          <a:prstGeom prst="rect">
            <a:avLst/>
          </a:prstGeom>
          <a:noFill/>
        </p:spPr>
        <p:txBody>
          <a:bodyPr wrap="square" rtlCol="0">
            <a:spAutoFit/>
          </a:bodyPr>
          <a:lstStyle/>
          <a:p>
            <a:pPr algn="ctr"/>
            <a:r>
              <a:rPr kumimoji="1" lang="zh-CN" altLang="en-US" sz="2800" dirty="0"/>
              <a:t>你的磁盘就是你的数字仓库</a:t>
            </a:r>
            <a:endParaRPr kumimoji="1" lang="en-US" altLang="zh-CN" sz="2800" dirty="0"/>
          </a:p>
          <a:p>
            <a:pPr algn="ctr"/>
            <a:r>
              <a:rPr kumimoji="1" lang="zh-CN" altLang="en-US" sz="2800" dirty="0"/>
              <a:t>管理好你的磁盘 也是一门学问</a:t>
            </a:r>
            <a:endParaRPr kumimoji="1" lang="en-US" altLang="zh-CN" sz="2800" dirty="0"/>
          </a:p>
          <a:p>
            <a:pPr algn="ctr"/>
            <a:r>
              <a:rPr kumimoji="1" lang="zh-CN" altLang="en-US" sz="2800" dirty="0"/>
              <a:t>同学你也不想你辛苦写的作业丢失吧</a:t>
            </a:r>
            <a:endParaRPr kumimoji="1" lang="en-US" altLang="zh-CN" sz="2800" dirty="0"/>
          </a:p>
          <a:p>
            <a:pPr algn="ctr"/>
            <a:r>
              <a:rPr kumimoji="1" lang="zh-CN" altLang="en-US" sz="2800" dirty="0"/>
              <a:t>不想让自己的学习资源与游戏存档遗失？ </a:t>
            </a:r>
            <a:endParaRPr kumimoji="1" lang="en-US" altLang="zh-CN" sz="2800" dirty="0"/>
          </a:p>
          <a:p>
            <a:pPr algn="ctr"/>
            <a:r>
              <a:rPr kumimoji="1" lang="zh-CN" altLang="en-US" sz="2800" dirty="0"/>
              <a:t>想要更好的管理你的历史照片与数字备份？</a:t>
            </a:r>
            <a:endParaRPr kumimoji="1" lang="en-US" altLang="zh-CN" sz="2800" dirty="0"/>
          </a:p>
          <a:p>
            <a:pPr algn="ctr"/>
            <a:r>
              <a:rPr kumimoji="1" lang="zh-CN" altLang="en-US" sz="2800" dirty="0"/>
              <a:t>划分硬盘分区、调整分区大小、格式化硬盘</a:t>
            </a:r>
            <a:endParaRPr kumimoji="1" lang="en-US" altLang="zh-CN" sz="2800" dirty="0"/>
          </a:p>
          <a:p>
            <a:pPr algn="ctr"/>
            <a:r>
              <a:rPr kumimoji="1" lang="zh-CN" altLang="en-US" sz="2800" dirty="0"/>
              <a:t>一气呵成 是数据英雄中的豪杰（阿 等一下。格错磁盘了）</a:t>
            </a:r>
            <a:endParaRPr kumimoji="1" lang="en-US" altLang="zh-CN" sz="2800" dirty="0"/>
          </a:p>
          <a:p>
            <a:pPr algn="ctr"/>
            <a:r>
              <a:rPr kumimoji="1" lang="zh-CN" altLang="en-US" sz="3600" b="1" dirty="0"/>
              <a:t>硬盘有价 数据无价 请妥善保管你的数据！</a:t>
            </a:r>
            <a:endParaRPr kumimoji="1" lang="en-US" altLang="zh-CN" sz="3600" b="1" dirty="0"/>
          </a:p>
          <a:p>
            <a:pPr algn="ctr"/>
            <a:endParaRPr kumimoji="1" lang="en-US" altLang="zh-CN" sz="2800" dirty="0"/>
          </a:p>
          <a:p>
            <a:pPr algn="ctr"/>
            <a:r>
              <a:rPr kumimoji="1" lang="en-US" altLang="zh-CN" sz="2800" dirty="0"/>
              <a:t>Windows</a:t>
            </a:r>
            <a:r>
              <a:rPr kumimoji="1" lang="zh-CN" altLang="en-US" sz="2800" dirty="0"/>
              <a:t>的系统管理和</a:t>
            </a:r>
            <a:r>
              <a:rPr kumimoji="1" lang="en-US" altLang="zh-CN" sz="2800" dirty="0"/>
              <a:t>Disk</a:t>
            </a:r>
            <a:r>
              <a:rPr kumimoji="1" lang="zh-CN" altLang="en-US" sz="2800" dirty="0"/>
              <a:t> </a:t>
            </a:r>
            <a:r>
              <a:rPr kumimoji="1" lang="en-US" altLang="zh-CN" sz="2800" dirty="0"/>
              <a:t>genius</a:t>
            </a:r>
            <a:r>
              <a:rPr kumimoji="1" lang="zh-CN" altLang="en-US" sz="2800" dirty="0"/>
              <a:t>一定会是你的好助手</a:t>
            </a:r>
            <a:endParaRPr kumimoji="1" lang="en-US" altLang="zh-CN" sz="2800" dirty="0"/>
          </a:p>
        </p:txBody>
      </p:sp>
    </p:spTree>
    <p:custDataLst>
      <p:tags r:id="rId1"/>
    </p:custDataLst>
    <p:extLst>
      <p:ext uri="{BB962C8B-B14F-4D97-AF65-F5344CB8AC3E}">
        <p14:creationId xmlns:p14="http://schemas.microsoft.com/office/powerpoint/2010/main" val="878238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356516" y="1016472"/>
            <a:ext cx="4386167" cy="1697452"/>
          </a:xfrm>
          <a:prstGeom prst="rect">
            <a:avLst/>
          </a:prstGeom>
          <a:noFill/>
        </p:spPr>
        <p:txBody>
          <a:bodyPr wrap="square" rtlCol="0">
            <a:spAutoFit/>
          </a:bodyPr>
          <a:lstStyle/>
          <a:p>
            <a:pPr algn="ctr" fontAlgn="auto">
              <a:lnSpc>
                <a:spcPct val="150000"/>
              </a:lnSpc>
              <a:spcAft>
                <a:spcPts val="200"/>
              </a:spcAft>
            </a:pPr>
            <a:r>
              <a:rPr lang="zh-CN" altLang="en-US" sz="3600" kern="3000" spc="1000" dirty="0">
                <a:latin typeface="华文琥珀" panose="02010800040101010101" charset="-122"/>
                <a:ea typeface="华文琥珀" panose="02010800040101010101" charset="-122"/>
              </a:rPr>
              <a:t>磁盘管理和</a:t>
            </a:r>
            <a:endParaRPr lang="en-US" altLang="zh-CN" sz="3600" kern="3000" spc="1000" dirty="0">
              <a:latin typeface="华文琥珀" panose="02010800040101010101" charset="-122"/>
              <a:ea typeface="华文琥珀" panose="02010800040101010101" charset="-122"/>
            </a:endParaRPr>
          </a:p>
          <a:p>
            <a:pPr algn="ctr" fontAlgn="auto">
              <a:lnSpc>
                <a:spcPct val="150000"/>
              </a:lnSpc>
              <a:spcAft>
                <a:spcPts val="200"/>
              </a:spcAft>
            </a:pPr>
            <a:r>
              <a:rPr lang="zh-CN" altLang="en-US" sz="3600" kern="3000" spc="1000" dirty="0">
                <a:latin typeface="华文琥珀" panose="02010800040101010101" charset="-122"/>
                <a:ea typeface="华文琥珀" panose="02010800040101010101" charset="-122"/>
              </a:rPr>
              <a:t>系统维护工具</a:t>
            </a:r>
            <a:endParaRPr lang="zh-CN" altLang="en-US" sz="3600" kern="3000" spc="1000" dirty="0">
              <a:solidFill>
                <a:schemeClr val="tx1"/>
              </a:solidFill>
              <a:uFillTx/>
              <a:latin typeface="华文琥珀" panose="02010800040101010101" charset="-122"/>
              <a:ea typeface="华文琥珀" panose="02010800040101010101" charset="-122"/>
            </a:endParaRPr>
          </a:p>
        </p:txBody>
      </p:sp>
      <p:pic>
        <p:nvPicPr>
          <p:cNvPr id="3" name="图片 2"/>
          <p:cNvPicPr>
            <a:picLocks noChangeAspect="1"/>
          </p:cNvPicPr>
          <p:nvPr/>
        </p:nvPicPr>
        <p:blipFill>
          <a:blip r:embed="rId5"/>
          <a:stretch>
            <a:fillRect/>
          </a:stretch>
        </p:blipFill>
        <p:spPr>
          <a:xfrm>
            <a:off x="4826162" y="1286510"/>
            <a:ext cx="7249315" cy="5159956"/>
          </a:xfrm>
          <a:prstGeom prst="rect">
            <a:avLst/>
          </a:prstGeom>
        </p:spPr>
      </p:pic>
      <p:sp>
        <p:nvSpPr>
          <p:cNvPr id="10" name="文本框 9"/>
          <p:cNvSpPr txBox="1"/>
          <p:nvPr/>
        </p:nvSpPr>
        <p:spPr>
          <a:xfrm>
            <a:off x="47625" y="2928620"/>
            <a:ext cx="4514850" cy="3784600"/>
          </a:xfrm>
          <a:prstGeom prst="rect">
            <a:avLst/>
          </a:prstGeom>
          <a:noFill/>
        </p:spPr>
        <p:txBody>
          <a:bodyPr wrap="square" rtlCol="0">
            <a:spAutoFit/>
          </a:bodyPr>
          <a:lstStyle/>
          <a:p>
            <a:pPr indent="457200" algn="just"/>
            <a:r>
              <a:rPr lang="en-US" altLang="zh-CN" sz="2400" dirty="0"/>
              <a:t>DiskGenius</a:t>
            </a:r>
            <a:r>
              <a:rPr lang="zh-CN" altLang="en-US" sz="2400" dirty="0"/>
              <a:t>是一款硬盘分区及数据恢复软件。它是在最初的</a:t>
            </a:r>
            <a:r>
              <a:rPr lang="en-US" altLang="zh-CN" sz="2400" dirty="0"/>
              <a:t>DOS</a:t>
            </a:r>
            <a:r>
              <a:rPr lang="zh-CN" altLang="en-US" sz="2400" dirty="0"/>
              <a:t>版的基础上开发而成的。</a:t>
            </a:r>
            <a:r>
              <a:rPr lang="en-US" altLang="zh-CN" sz="2400" dirty="0"/>
              <a:t>Windows</a:t>
            </a:r>
            <a:r>
              <a:rPr lang="zh-CN" altLang="en-US" sz="2400" dirty="0"/>
              <a:t>版本的</a:t>
            </a:r>
            <a:r>
              <a:rPr lang="en-US" altLang="zh-CN" sz="2400" dirty="0"/>
              <a:t>DiskGenius</a:t>
            </a:r>
            <a:r>
              <a:rPr lang="zh-CN" altLang="en-US" sz="2400" dirty="0"/>
              <a:t>软件，除了继承并增强了</a:t>
            </a:r>
            <a:r>
              <a:rPr lang="en-US" altLang="zh-CN" sz="2400" dirty="0"/>
              <a:t>DOS</a:t>
            </a:r>
            <a:r>
              <a:rPr lang="zh-CN" altLang="en-US" sz="2400" dirty="0"/>
              <a:t>版的大部分功能外</a:t>
            </a:r>
            <a:r>
              <a:rPr lang="en-US" altLang="zh-CN" sz="2400" dirty="0"/>
              <a:t>(</a:t>
            </a:r>
            <a:r>
              <a:rPr lang="zh-CN" altLang="en-US" sz="2400" dirty="0"/>
              <a:t>少部分没有实现的功能将会陆续加入</a:t>
            </a:r>
            <a:r>
              <a:rPr lang="en-US" altLang="zh-CN" sz="2400" dirty="0"/>
              <a:t>)</a:t>
            </a:r>
            <a:r>
              <a:rPr lang="zh-CN" altLang="en-US" sz="2400" dirty="0"/>
              <a:t>，还增加了许多新的功能。如：已删除文件恢复、分区复制、分区备份、硬盘复制等功能。</a:t>
            </a:r>
          </a:p>
        </p:txBody>
      </p:sp>
    </p:spTree>
    <p:custDataLst>
      <p:tags r:id="rId1"/>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64317" y="1241783"/>
            <a:ext cx="4386167" cy="840808"/>
          </a:xfrm>
          <a:prstGeom prst="rect">
            <a:avLst/>
          </a:prstGeom>
          <a:noFill/>
        </p:spPr>
        <p:txBody>
          <a:bodyPr wrap="square" rtlCol="0">
            <a:spAutoFit/>
          </a:bodyPr>
          <a:lstStyle/>
          <a:p>
            <a:pPr algn="ctr" fontAlgn="auto">
              <a:lnSpc>
                <a:spcPct val="150000"/>
              </a:lnSpc>
              <a:spcAft>
                <a:spcPts val="200"/>
              </a:spcAft>
            </a:pPr>
            <a:r>
              <a:rPr lang="zh-CN" altLang="en-US" sz="3600" kern="3000" spc="1000" dirty="0">
                <a:latin typeface="华文琥珀" panose="02010800040101010101" charset="-122"/>
                <a:ea typeface="华文琥珀" panose="02010800040101010101" charset="-122"/>
              </a:rPr>
              <a:t>互联网应用工具</a:t>
            </a:r>
            <a:endParaRPr lang="zh-CN" altLang="en-US" sz="3600" kern="3000" spc="1000" dirty="0">
              <a:solidFill>
                <a:schemeClr val="tx1"/>
              </a:solidFill>
              <a:uFillTx/>
              <a:latin typeface="华文琥珀" panose="02010800040101010101" charset="-122"/>
              <a:ea typeface="华文琥珀" panose="02010800040101010101" charset="-122"/>
            </a:endParaRPr>
          </a:p>
        </p:txBody>
      </p:sp>
      <p:sp>
        <p:nvSpPr>
          <p:cNvPr id="10" name="文本框 9"/>
          <p:cNvSpPr txBox="1"/>
          <p:nvPr/>
        </p:nvSpPr>
        <p:spPr>
          <a:xfrm>
            <a:off x="47555" y="2344977"/>
            <a:ext cx="4188399" cy="4154170"/>
          </a:xfrm>
          <a:prstGeom prst="rect">
            <a:avLst/>
          </a:prstGeom>
          <a:noFill/>
        </p:spPr>
        <p:txBody>
          <a:bodyPr wrap="square" rtlCol="0">
            <a:spAutoFit/>
          </a:bodyPr>
          <a:lstStyle/>
          <a:p>
            <a:pPr indent="457200" algn="just"/>
            <a:r>
              <a:rPr lang="en-US" altLang="zh-CN" sz="2400" dirty="0" err="1"/>
              <a:t>Xftp</a:t>
            </a:r>
            <a:r>
              <a:rPr lang="zh-CN" altLang="en-US" sz="2400" dirty="0"/>
              <a:t>是一个基于 </a:t>
            </a:r>
            <a:r>
              <a:rPr lang="en-US" altLang="zh-CN" sz="2400" dirty="0"/>
              <a:t>SFTP</a:t>
            </a:r>
            <a:r>
              <a:rPr lang="zh-CN" altLang="en-US" sz="2400" dirty="0"/>
              <a:t>、</a:t>
            </a:r>
            <a:r>
              <a:rPr lang="en-US" altLang="zh-CN" sz="2400" dirty="0"/>
              <a:t>FTP </a:t>
            </a:r>
            <a:r>
              <a:rPr lang="zh-CN" altLang="en-US" sz="2400" dirty="0"/>
              <a:t>文件传输的软件。使用了 </a:t>
            </a:r>
            <a:r>
              <a:rPr lang="en-US" altLang="zh-CN" sz="2400" dirty="0" err="1"/>
              <a:t>Xftp</a:t>
            </a:r>
            <a:r>
              <a:rPr lang="en-US" altLang="zh-CN" sz="2400" dirty="0"/>
              <a:t> </a:t>
            </a:r>
            <a:r>
              <a:rPr lang="zh-CN" altLang="en-US" sz="2400" dirty="0"/>
              <a:t>以后，操作系统用户能安全地在各操作系统之间传输文件。</a:t>
            </a:r>
            <a:r>
              <a:rPr lang="en-US" altLang="zh-CN" sz="2400" dirty="0" err="1"/>
              <a:t>Xftp</a:t>
            </a:r>
            <a:r>
              <a:rPr lang="en-US" altLang="zh-CN" sz="2400" dirty="0"/>
              <a:t> </a:t>
            </a:r>
            <a:r>
              <a:rPr lang="zh-CN" altLang="en-US" sz="2400" dirty="0"/>
              <a:t>能同时适应初级用户和高级用户的需要。它采用了标准的图形化风格的向导，它简单的界面能与其他 图形化应用程序紧密地协同工作，此外它还为高级用户提供了众多强劲的功能特性。</a:t>
            </a:r>
          </a:p>
        </p:txBody>
      </p:sp>
      <p:pic>
        <p:nvPicPr>
          <p:cNvPr id="12" name="图片 11" descr="C:\Users\lw\Desktop\1.png1"/>
          <p:cNvPicPr>
            <a:picLocks noChangeAspect="1"/>
          </p:cNvPicPr>
          <p:nvPr/>
        </p:nvPicPr>
        <p:blipFill>
          <a:blip r:embed="rId5"/>
          <a:srcRect/>
          <a:stretch>
            <a:fillRect/>
          </a:stretch>
        </p:blipFill>
        <p:spPr>
          <a:xfrm>
            <a:off x="4488815" y="1376045"/>
            <a:ext cx="7586345" cy="4987290"/>
          </a:xfrm>
          <a:prstGeom prst="rect">
            <a:avLst/>
          </a:prstGeom>
        </p:spPr>
      </p:pic>
    </p:spTree>
    <p:custDataLst>
      <p:tags r:id="rId1"/>
    </p:custData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64317" y="1241783"/>
            <a:ext cx="5017317" cy="840743"/>
          </a:xfrm>
          <a:prstGeom prst="rect">
            <a:avLst/>
          </a:prstGeom>
          <a:noFill/>
        </p:spPr>
        <p:txBody>
          <a:bodyPr wrap="square" rtlCol="0">
            <a:spAutoFit/>
          </a:bodyPr>
          <a:lstStyle/>
          <a:p>
            <a:pPr algn="ctr" fontAlgn="auto">
              <a:lnSpc>
                <a:spcPct val="150000"/>
              </a:lnSpc>
              <a:spcAft>
                <a:spcPts val="200"/>
              </a:spcAft>
            </a:pPr>
            <a:r>
              <a:rPr lang="zh-CN" altLang="en-US" sz="3600" kern="3000" spc="1000" dirty="0">
                <a:solidFill>
                  <a:schemeClr val="tx1"/>
                </a:solidFill>
                <a:uFillTx/>
                <a:latin typeface="华文琥珀" panose="02010800040101010101" charset="-122"/>
                <a:ea typeface="华文琥珀" panose="02010800040101010101" charset="-122"/>
              </a:rPr>
              <a:t>此处做</a:t>
            </a:r>
            <a:r>
              <a:rPr lang="en-US" altLang="zh-CN" sz="3600" kern="3000" spc="1000" dirty="0">
                <a:latin typeface="华文琥珀" panose="02010800040101010101" charset="-122"/>
                <a:ea typeface="华文琥珀" panose="02010800040101010101" charset="-122"/>
              </a:rPr>
              <a:t>win</a:t>
            </a:r>
            <a:r>
              <a:rPr lang="zh-CN" altLang="en-US" sz="3600" kern="3000" spc="1000" dirty="0">
                <a:latin typeface="华文琥珀" panose="02010800040101010101" charset="-122"/>
                <a:ea typeface="华文琥珀" panose="02010800040101010101" charset="-122"/>
              </a:rPr>
              <a:t>展示</a:t>
            </a:r>
            <a:endParaRPr lang="zh-CN" altLang="en-US" sz="3600" kern="3000" spc="1000" dirty="0">
              <a:solidFill>
                <a:schemeClr val="tx1"/>
              </a:solidFill>
              <a:uFillTx/>
              <a:latin typeface="华文琥珀" panose="02010800040101010101" charset="-122"/>
              <a:ea typeface="华文琥珀" panose="02010800040101010101" charset="-122"/>
            </a:endParaRPr>
          </a:p>
        </p:txBody>
      </p:sp>
      <p:sp>
        <p:nvSpPr>
          <p:cNvPr id="10" name="文本框 9"/>
          <p:cNvSpPr txBox="1"/>
          <p:nvPr/>
        </p:nvSpPr>
        <p:spPr>
          <a:xfrm>
            <a:off x="4517955" y="4222174"/>
            <a:ext cx="6025585" cy="707886"/>
          </a:xfrm>
          <a:prstGeom prst="rect">
            <a:avLst/>
          </a:prstGeom>
          <a:noFill/>
        </p:spPr>
        <p:txBody>
          <a:bodyPr wrap="square" rtlCol="0">
            <a:spAutoFit/>
          </a:bodyPr>
          <a:lstStyle/>
          <a:p>
            <a:pPr indent="457200" algn="just"/>
            <a:r>
              <a:rPr lang="zh-CN" altLang="en-US" sz="4000" dirty="0"/>
              <a:t>使用了</a:t>
            </a:r>
            <a:r>
              <a:rPr lang="en-US" altLang="zh-CN" sz="4000" dirty="0" err="1"/>
              <a:t>filezilla</a:t>
            </a:r>
            <a:r>
              <a:rPr lang="zh-CN" altLang="en-US" sz="4000" dirty="0"/>
              <a:t>做展示</a:t>
            </a:r>
          </a:p>
        </p:txBody>
      </p:sp>
      <p:pic>
        <p:nvPicPr>
          <p:cNvPr id="3" name="图片 2">
            <a:extLst>
              <a:ext uri="{FF2B5EF4-FFF2-40B4-BE49-F238E27FC236}">
                <a16:creationId xmlns:a16="http://schemas.microsoft.com/office/drawing/2014/main" id="{C6A91729-17C9-FAAE-57AC-F55D982FAAC4}"/>
              </a:ext>
            </a:extLst>
          </p:cNvPr>
          <p:cNvPicPr>
            <a:picLocks noChangeAspect="1"/>
          </p:cNvPicPr>
          <p:nvPr/>
        </p:nvPicPr>
        <p:blipFill>
          <a:blip r:embed="rId5"/>
          <a:stretch>
            <a:fillRect/>
          </a:stretch>
        </p:blipFill>
        <p:spPr>
          <a:xfrm>
            <a:off x="1257230" y="3198167"/>
            <a:ext cx="2952750" cy="2755900"/>
          </a:xfrm>
          <a:prstGeom prst="rect">
            <a:avLst/>
          </a:prstGeom>
        </p:spPr>
      </p:pic>
    </p:spTree>
    <p:custDataLst>
      <p:tags r:id="rId1"/>
    </p:custDataLst>
    <p:extLst>
      <p:ext uri="{BB962C8B-B14F-4D97-AF65-F5344CB8AC3E}">
        <p14:creationId xmlns:p14="http://schemas.microsoft.com/office/powerpoint/2010/main" val="2317924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内容占位符 9">
            <a:extLst>
              <a:ext uri="{FF2B5EF4-FFF2-40B4-BE49-F238E27FC236}">
                <a16:creationId xmlns:a16="http://schemas.microsoft.com/office/drawing/2014/main" id="{C1567CD5-AF80-0071-2E3B-1E43F15734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0877550" cy="6866833"/>
          </a:xfrm>
        </p:spPr>
      </p:pic>
    </p:spTree>
    <p:extLst>
      <p:ext uri="{BB962C8B-B14F-4D97-AF65-F5344CB8AC3E}">
        <p14:creationId xmlns:p14="http://schemas.microsoft.com/office/powerpoint/2010/main" val="30256801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内容占位符 9">
            <a:extLst>
              <a:ext uri="{FF2B5EF4-FFF2-40B4-BE49-F238E27FC236}">
                <a16:creationId xmlns:a16="http://schemas.microsoft.com/office/drawing/2014/main" id="{2A8355A0-1725-D8AE-C551-CD28CEFD865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0153650" cy="6853714"/>
          </a:xfrm>
        </p:spPr>
      </p:pic>
    </p:spTree>
    <p:extLst>
      <p:ext uri="{BB962C8B-B14F-4D97-AF65-F5344CB8AC3E}">
        <p14:creationId xmlns:p14="http://schemas.microsoft.com/office/powerpoint/2010/main" val="291300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374753" y="1212591"/>
            <a:ext cx="5307330" cy="1007071"/>
          </a:xfrm>
          <a:prstGeom prst="rect">
            <a:avLst/>
          </a:prstGeom>
          <a:noFill/>
        </p:spPr>
        <p:txBody>
          <a:bodyPr wrap="square" rtlCol="0">
            <a:spAutoFit/>
          </a:bodyPr>
          <a:lstStyle/>
          <a:p>
            <a:pPr algn="ctr" fontAlgn="auto">
              <a:lnSpc>
                <a:spcPct val="150000"/>
              </a:lnSpc>
              <a:spcAft>
                <a:spcPts val="200"/>
              </a:spcAft>
            </a:pPr>
            <a:r>
              <a:rPr lang="zh-CN" altLang="en-US" sz="4400" kern="3000" spc="1000" dirty="0">
                <a:solidFill>
                  <a:schemeClr val="tx1"/>
                </a:solidFill>
                <a:uFillTx/>
                <a:latin typeface="华文琥珀" panose="02010800040101010101" charset="-122"/>
                <a:ea typeface="华文琥珀" panose="02010800040101010101" charset="-122"/>
              </a:rPr>
              <a:t>软件的分类</a:t>
            </a:r>
          </a:p>
        </p:txBody>
      </p:sp>
      <p:sp>
        <p:nvSpPr>
          <p:cNvPr id="23" name="立方体 22"/>
          <p:cNvSpPr/>
          <p:nvPr/>
        </p:nvSpPr>
        <p:spPr>
          <a:xfrm>
            <a:off x="1148575" y="3077737"/>
            <a:ext cx="2587083" cy="2520175"/>
          </a:xfrm>
          <a:prstGeom prst="cub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1292425" y="4337823"/>
            <a:ext cx="1672683" cy="521970"/>
          </a:xfrm>
          <a:prstGeom prst="rect">
            <a:avLst/>
          </a:prstGeom>
          <a:noFill/>
        </p:spPr>
        <p:txBody>
          <a:bodyPr wrap="square" rtlCol="0">
            <a:spAutoFit/>
          </a:bodyPr>
          <a:lstStyle/>
          <a:p>
            <a:pPr algn="ctr"/>
            <a:r>
              <a:rPr lang="zh-CN" altLang="en-US" sz="2800" b="1" dirty="0">
                <a:latin typeface="黑体" panose="02010609060101010101" pitchFamily="49" charset="-122"/>
                <a:ea typeface="黑体" panose="02010609060101010101" pitchFamily="49" charset="-122"/>
              </a:rPr>
              <a:t>系统软件</a:t>
            </a:r>
          </a:p>
        </p:txBody>
      </p:sp>
      <p:sp>
        <p:nvSpPr>
          <p:cNvPr id="11" name="文本框 10"/>
          <p:cNvSpPr txBox="1"/>
          <p:nvPr/>
        </p:nvSpPr>
        <p:spPr>
          <a:xfrm>
            <a:off x="4716780" y="2599055"/>
            <a:ext cx="6995795" cy="3539430"/>
          </a:xfrm>
          <a:prstGeom prst="rect">
            <a:avLst/>
          </a:prstGeom>
          <a:noFill/>
        </p:spPr>
        <p:txBody>
          <a:bodyPr wrap="square" rtlCol="0">
            <a:spAutoFit/>
          </a:bodyPr>
          <a:lstStyle/>
          <a:p>
            <a:pPr indent="720090" algn="just"/>
            <a:r>
              <a:rPr lang="zh-CN" altLang="en-US" sz="2800" b="1" dirty="0">
                <a:latin typeface="黑体" panose="02010609060101010101" pitchFamily="49" charset="-122"/>
                <a:ea typeface="黑体" panose="02010609060101010101" pitchFamily="49" charset="-122"/>
              </a:rPr>
              <a:t>系统软件是指</a:t>
            </a:r>
            <a:r>
              <a:rPr lang="zh-CN" altLang="en-US" sz="2800" b="1" dirty="0">
                <a:solidFill>
                  <a:srgbClr val="FF0000"/>
                </a:solidFill>
                <a:latin typeface="黑体" panose="02010609060101010101" pitchFamily="49" charset="-122"/>
                <a:ea typeface="黑体" panose="02010609060101010101" pitchFamily="49" charset="-122"/>
              </a:rPr>
              <a:t>控制和协调</a:t>
            </a:r>
            <a:r>
              <a:rPr lang="zh-CN" altLang="en-US" sz="2800" b="1" dirty="0">
                <a:latin typeface="黑体" panose="02010609060101010101" pitchFamily="49" charset="-122"/>
                <a:ea typeface="黑体" panose="02010609060101010101" pitchFamily="49" charset="-122"/>
              </a:rPr>
              <a:t>计算机及外部设备</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支持应用</a:t>
            </a:r>
            <a:r>
              <a:rPr lang="zh-CN" altLang="en-US" sz="2800" b="1" dirty="0">
                <a:solidFill>
                  <a:srgbClr val="FF0000"/>
                </a:solidFill>
                <a:latin typeface="黑体" panose="02010609060101010101" pitchFamily="49" charset="-122"/>
                <a:ea typeface="黑体" panose="02010609060101010101" pitchFamily="49" charset="-122"/>
              </a:rPr>
              <a:t>软件开发和运行</a:t>
            </a:r>
            <a:r>
              <a:rPr lang="zh-CN" altLang="en-US" sz="2800" b="1" dirty="0">
                <a:latin typeface="黑体" panose="02010609060101010101" pitchFamily="49" charset="-122"/>
                <a:ea typeface="黑体" panose="02010609060101010101" pitchFamily="49" charset="-122"/>
              </a:rPr>
              <a:t>的系统，是无需用户干预的各种</a:t>
            </a:r>
            <a:r>
              <a:rPr lang="zh-CN" altLang="en-US" sz="2800" b="1" dirty="0">
                <a:solidFill>
                  <a:srgbClr val="FF0000"/>
                </a:solidFill>
                <a:latin typeface="黑体" panose="02010609060101010101" pitchFamily="49" charset="-122"/>
                <a:ea typeface="黑体" panose="02010609060101010101" pitchFamily="49" charset="-122"/>
              </a:rPr>
              <a:t>程序的集合</a:t>
            </a:r>
            <a:r>
              <a:rPr lang="zh-CN" altLang="en-US" sz="2800" b="1" dirty="0">
                <a:latin typeface="黑体" panose="02010609060101010101" pitchFamily="49" charset="-122"/>
                <a:ea typeface="黑体" panose="02010609060101010101" pitchFamily="49" charset="-122"/>
              </a:rPr>
              <a:t>，主要功能是</a:t>
            </a:r>
            <a:r>
              <a:rPr lang="zh-CN" altLang="en-US" sz="2800" b="1" dirty="0">
                <a:solidFill>
                  <a:srgbClr val="FF0000"/>
                </a:solidFill>
                <a:latin typeface="黑体" panose="02010609060101010101" pitchFamily="49" charset="-122"/>
                <a:ea typeface="黑体" panose="02010609060101010101" pitchFamily="49" charset="-122"/>
              </a:rPr>
              <a:t>调度</a:t>
            </a:r>
            <a:r>
              <a:rPr lang="zh-CN" altLang="en-US" sz="2800" b="1" dirty="0">
                <a:latin typeface="黑体" panose="02010609060101010101" pitchFamily="49" charset="-122"/>
                <a:ea typeface="黑体" panose="02010609060101010101" pitchFamily="49" charset="-122"/>
              </a:rPr>
              <a:t>，</a:t>
            </a:r>
            <a:r>
              <a:rPr lang="zh-CN" altLang="en-US" sz="2800" b="1" dirty="0">
                <a:solidFill>
                  <a:srgbClr val="FF0000"/>
                </a:solidFill>
                <a:latin typeface="黑体" panose="02010609060101010101" pitchFamily="49" charset="-122"/>
                <a:ea typeface="黑体" panose="02010609060101010101" pitchFamily="49" charset="-122"/>
              </a:rPr>
              <a:t>监控和维护</a:t>
            </a:r>
            <a:r>
              <a:rPr lang="zh-CN" altLang="en-US" sz="2800" b="1" dirty="0">
                <a:latin typeface="黑体" panose="02010609060101010101" pitchFamily="49" charset="-122"/>
                <a:ea typeface="黑体" panose="02010609060101010101" pitchFamily="49" charset="-122"/>
              </a:rPr>
              <a:t>计算机系统。具有代表性的系统软件：</a:t>
            </a:r>
            <a:r>
              <a:rPr lang="zh-CN" altLang="en-US" sz="2800" b="1" dirty="0">
                <a:solidFill>
                  <a:srgbClr val="FF0000"/>
                </a:solidFill>
                <a:latin typeface="黑体" panose="02010609060101010101" pitchFamily="49" charset="-122"/>
                <a:ea typeface="黑体" panose="02010609060101010101" pitchFamily="49" charset="-122"/>
              </a:rPr>
              <a:t>操作系统</a:t>
            </a:r>
            <a:r>
              <a:rPr lang="zh-CN" altLang="en-US" sz="2800" b="1" dirty="0">
                <a:latin typeface="黑体" panose="02010609060101010101" pitchFamily="49" charset="-122"/>
                <a:ea typeface="黑体" panose="02010609060101010101" pitchFamily="49" charset="-122"/>
              </a:rPr>
              <a:t>（</a:t>
            </a:r>
            <a:r>
              <a:rPr lang="en-US" altLang="zh-CN" sz="2800" b="1" dirty="0">
                <a:latin typeface="黑体" panose="02010609060101010101" pitchFamily="49" charset="-122"/>
                <a:ea typeface="黑体" panose="02010609060101010101" pitchFamily="49" charset="-122"/>
              </a:rPr>
              <a:t>operating system</a:t>
            </a:r>
            <a:r>
              <a:rPr lang="zh-CN" altLang="en-US" sz="2800" b="1" dirty="0">
                <a:latin typeface="黑体" panose="02010609060101010101" pitchFamily="49" charset="-122"/>
                <a:ea typeface="黑体" panose="02010609060101010101" pitchFamily="49" charset="-122"/>
              </a:rPr>
              <a:t>）。</a:t>
            </a:r>
            <a:endParaRPr lang="en-US" altLang="zh-CN" sz="2800" b="1" dirty="0">
              <a:latin typeface="黑体" panose="02010609060101010101" pitchFamily="49" charset="-122"/>
              <a:ea typeface="黑体" panose="02010609060101010101" pitchFamily="49" charset="-122"/>
            </a:endParaRPr>
          </a:p>
          <a:p>
            <a:pPr indent="720090" algn="just"/>
            <a:endParaRPr lang="en-US" altLang="zh-CN" sz="2800" b="1" dirty="0">
              <a:latin typeface="黑体" panose="02010609060101010101" pitchFamily="49" charset="-122"/>
              <a:ea typeface="黑体" panose="02010609060101010101" pitchFamily="49" charset="-122"/>
            </a:endParaRPr>
          </a:p>
          <a:p>
            <a:pPr indent="720090" algn="just"/>
            <a:r>
              <a:rPr lang="en-US" altLang="zh-CN" sz="2800" b="1" dirty="0">
                <a:latin typeface="黑体" panose="02010609060101010101" pitchFamily="49" charset="-122"/>
                <a:ea typeface="黑体" panose="02010609060101010101" pitchFamily="49" charset="-122"/>
              </a:rPr>
              <a:t>Windows</a:t>
            </a:r>
            <a:r>
              <a:rPr lang="zh-CN" altLang="en-US" sz="2800" b="1" dirty="0">
                <a:latin typeface="黑体" panose="02010609060101010101" pitchFamily="49" charset="-122"/>
                <a:ea typeface="黑体" panose="02010609060101010101" pitchFamily="49" charset="-122"/>
              </a:rPr>
              <a:t>  </a:t>
            </a:r>
            <a:r>
              <a:rPr lang="en-US" altLang="zh-CN" sz="2800" b="1" dirty="0">
                <a:latin typeface="黑体" panose="02010609060101010101" pitchFamily="49" charset="-122"/>
                <a:ea typeface="黑体" panose="02010609060101010101" pitchFamily="49" charset="-122"/>
              </a:rPr>
              <a:t>Linux</a:t>
            </a:r>
            <a:r>
              <a:rPr lang="zh-CN" altLang="en-US" sz="2800" b="1" dirty="0">
                <a:latin typeface="黑体" panose="02010609060101010101" pitchFamily="49" charset="-122"/>
                <a:ea typeface="黑体" panose="02010609060101010101" pitchFamily="49" charset="-122"/>
              </a:rPr>
              <a:t> </a:t>
            </a:r>
          </a:p>
        </p:txBody>
      </p:sp>
    </p:spTree>
    <p:custDataLst>
      <p:tags r:id="rId1"/>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220932D-5D16-7255-AC93-A7F2F38703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153650" cy="6853714"/>
          </a:xfrm>
          <a:prstGeom prst="rect">
            <a:avLst/>
          </a:prstGeom>
        </p:spPr>
      </p:pic>
    </p:spTree>
    <p:extLst>
      <p:ext uri="{BB962C8B-B14F-4D97-AF65-F5344CB8AC3E}">
        <p14:creationId xmlns:p14="http://schemas.microsoft.com/office/powerpoint/2010/main" val="24760458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213EA38-5890-B314-1B48-A624E57F26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0210800" cy="6847041"/>
          </a:xfrm>
          <a:prstGeom prst="rect">
            <a:avLst/>
          </a:prstGeom>
        </p:spPr>
      </p:pic>
    </p:spTree>
    <p:extLst>
      <p:ext uri="{BB962C8B-B14F-4D97-AF65-F5344CB8AC3E}">
        <p14:creationId xmlns:p14="http://schemas.microsoft.com/office/powerpoint/2010/main" val="19528792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BCB9D4C2-85E5-54F2-5451-60C6E6C701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134600" cy="6847242"/>
          </a:xfrm>
          <a:prstGeom prst="rect">
            <a:avLst/>
          </a:prstGeom>
        </p:spPr>
      </p:pic>
    </p:spTree>
    <p:extLst>
      <p:ext uri="{BB962C8B-B14F-4D97-AF65-F5344CB8AC3E}">
        <p14:creationId xmlns:p14="http://schemas.microsoft.com/office/powerpoint/2010/main" val="13771191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64317" y="1241783"/>
            <a:ext cx="4386167" cy="840808"/>
          </a:xfrm>
          <a:prstGeom prst="rect">
            <a:avLst/>
          </a:prstGeom>
          <a:noFill/>
        </p:spPr>
        <p:txBody>
          <a:bodyPr wrap="square" rtlCol="0">
            <a:spAutoFit/>
          </a:bodyPr>
          <a:lstStyle/>
          <a:p>
            <a:pPr algn="ctr" fontAlgn="auto">
              <a:lnSpc>
                <a:spcPct val="150000"/>
              </a:lnSpc>
              <a:spcAft>
                <a:spcPts val="200"/>
              </a:spcAft>
            </a:pPr>
            <a:r>
              <a:rPr lang="zh-CN" altLang="en-US" sz="3600" kern="3000" spc="1000" dirty="0">
                <a:latin typeface="华文琥珀" panose="02010800040101010101" charset="-122"/>
                <a:ea typeface="华文琥珀" panose="02010800040101010101" charset="-122"/>
              </a:rPr>
              <a:t>题外话</a:t>
            </a:r>
            <a:endParaRPr lang="zh-CN" altLang="en-US" sz="3600" kern="3000" spc="1000" dirty="0">
              <a:solidFill>
                <a:schemeClr val="tx1"/>
              </a:solidFill>
              <a:uFillTx/>
              <a:latin typeface="华文琥珀" panose="02010800040101010101" charset="-122"/>
              <a:ea typeface="华文琥珀" panose="02010800040101010101" charset="-122"/>
            </a:endParaRPr>
          </a:p>
        </p:txBody>
      </p:sp>
      <p:sp>
        <p:nvSpPr>
          <p:cNvPr id="10" name="文本框 9"/>
          <p:cNvSpPr txBox="1"/>
          <p:nvPr/>
        </p:nvSpPr>
        <p:spPr>
          <a:xfrm>
            <a:off x="225355" y="2274838"/>
            <a:ext cx="5057845" cy="2308324"/>
          </a:xfrm>
          <a:prstGeom prst="rect">
            <a:avLst/>
          </a:prstGeom>
          <a:noFill/>
        </p:spPr>
        <p:txBody>
          <a:bodyPr wrap="square" rtlCol="0">
            <a:spAutoFit/>
          </a:bodyPr>
          <a:lstStyle/>
          <a:p>
            <a:pPr indent="457200" algn="just"/>
            <a:r>
              <a:rPr lang="zh-CN" altLang="en-US" sz="2400" dirty="0"/>
              <a:t>如果你以后使用的是</a:t>
            </a:r>
            <a:r>
              <a:rPr lang="en-US" altLang="zh-CN" sz="2400" dirty="0"/>
              <a:t>mac</a:t>
            </a:r>
            <a:r>
              <a:rPr lang="zh-CN" altLang="en-US" sz="2400" dirty="0"/>
              <a:t> </a:t>
            </a:r>
            <a:endParaRPr lang="en-US" altLang="zh-CN" sz="2400" dirty="0"/>
          </a:p>
          <a:p>
            <a:pPr indent="457200" algn="just"/>
            <a:r>
              <a:rPr lang="zh-CN" altLang="en-US" sz="2400" dirty="0"/>
              <a:t>那我们学校的</a:t>
            </a:r>
            <a:r>
              <a:rPr lang="en-US" altLang="zh-CN" sz="2400" dirty="0"/>
              <a:t>ftp</a:t>
            </a:r>
            <a:r>
              <a:rPr lang="zh-CN" altLang="en-US" sz="2400" dirty="0"/>
              <a:t>服务器可能会遇到编码不一致导致打不开的情况，</a:t>
            </a:r>
            <a:endParaRPr lang="en-US" altLang="zh-CN" sz="2400" dirty="0"/>
          </a:p>
          <a:p>
            <a:pPr indent="457200" algn="just"/>
            <a:r>
              <a:rPr lang="en-US" altLang="zh-CN" sz="2400" dirty="0"/>
              <a:t>Mac</a:t>
            </a:r>
            <a:r>
              <a:rPr lang="zh-CN" altLang="en-US" sz="2400" dirty="0"/>
              <a:t>平台可以使用</a:t>
            </a:r>
            <a:endParaRPr lang="en-US" altLang="zh-CN" sz="2400" dirty="0"/>
          </a:p>
          <a:p>
            <a:pPr indent="457200" algn="just"/>
            <a:r>
              <a:rPr lang="en-US" altLang="zh-CN" sz="2400" dirty="0" err="1"/>
              <a:t>CyberDuck</a:t>
            </a:r>
            <a:r>
              <a:rPr lang="zh-CN" altLang="en-US" sz="2400" dirty="0"/>
              <a:t>这个工具连接</a:t>
            </a:r>
            <a:r>
              <a:rPr lang="en-US" altLang="zh-CN" sz="2400" dirty="0"/>
              <a:t>ftp</a:t>
            </a:r>
            <a:r>
              <a:rPr lang="zh-CN" altLang="en-US" sz="2400" dirty="0"/>
              <a:t>服务器</a:t>
            </a:r>
          </a:p>
        </p:txBody>
      </p:sp>
      <p:pic>
        <p:nvPicPr>
          <p:cNvPr id="14" name="图片 13">
            <a:extLst>
              <a:ext uri="{FF2B5EF4-FFF2-40B4-BE49-F238E27FC236}">
                <a16:creationId xmlns:a16="http://schemas.microsoft.com/office/drawing/2014/main" id="{268B0B9E-AA35-5FD5-3964-1A694479B7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8790" y="2274838"/>
            <a:ext cx="4949327" cy="4163603"/>
          </a:xfrm>
          <a:prstGeom prst="rect">
            <a:avLst/>
          </a:prstGeom>
        </p:spPr>
      </p:pic>
      <p:pic>
        <p:nvPicPr>
          <p:cNvPr id="15" name="图片 14">
            <a:extLst>
              <a:ext uri="{FF2B5EF4-FFF2-40B4-BE49-F238E27FC236}">
                <a16:creationId xmlns:a16="http://schemas.microsoft.com/office/drawing/2014/main" id="{AB1C191C-2AA3-4403-443A-6E517B8FF29C}"/>
              </a:ext>
            </a:extLst>
          </p:cNvPr>
          <p:cNvPicPr>
            <a:picLocks noChangeAspect="1"/>
          </p:cNvPicPr>
          <p:nvPr/>
        </p:nvPicPr>
        <p:blipFill>
          <a:blip r:embed="rId6"/>
          <a:stretch>
            <a:fillRect/>
          </a:stretch>
        </p:blipFill>
        <p:spPr>
          <a:xfrm>
            <a:off x="4321850" y="4685841"/>
            <a:ext cx="1409700" cy="1752600"/>
          </a:xfrm>
          <a:prstGeom prst="rect">
            <a:avLst/>
          </a:prstGeom>
        </p:spPr>
      </p:pic>
      <p:sp>
        <p:nvSpPr>
          <p:cNvPr id="17" name="文本框 16">
            <a:extLst>
              <a:ext uri="{FF2B5EF4-FFF2-40B4-BE49-F238E27FC236}">
                <a16:creationId xmlns:a16="http://schemas.microsoft.com/office/drawing/2014/main" id="{D65CF305-930D-A049-5818-68A5EC21C45A}"/>
              </a:ext>
            </a:extLst>
          </p:cNvPr>
          <p:cNvSpPr txBox="1"/>
          <p:nvPr/>
        </p:nvSpPr>
        <p:spPr>
          <a:xfrm>
            <a:off x="-59420" y="5023532"/>
            <a:ext cx="4169727" cy="1077218"/>
          </a:xfrm>
          <a:prstGeom prst="rect">
            <a:avLst/>
          </a:prstGeom>
          <a:noFill/>
        </p:spPr>
        <p:txBody>
          <a:bodyPr wrap="square">
            <a:spAutoFit/>
          </a:bodyPr>
          <a:lstStyle/>
          <a:p>
            <a:pPr indent="457200" algn="r"/>
            <a:r>
              <a:rPr lang="zh-CN" altLang="en-US" sz="3200" dirty="0"/>
              <a:t>呐 就是这个看起来</a:t>
            </a:r>
            <a:endParaRPr lang="en-US" altLang="zh-CN" sz="3200" dirty="0"/>
          </a:p>
          <a:p>
            <a:pPr indent="457200" algn="r"/>
            <a:r>
              <a:rPr lang="zh-CN" altLang="en-US" sz="3200" dirty="0"/>
              <a:t>有点傻的玩意</a:t>
            </a:r>
          </a:p>
        </p:txBody>
      </p:sp>
      <p:sp>
        <p:nvSpPr>
          <p:cNvPr id="11" name="文本框 10">
            <a:extLst>
              <a:ext uri="{FF2B5EF4-FFF2-40B4-BE49-F238E27FC236}">
                <a16:creationId xmlns:a16="http://schemas.microsoft.com/office/drawing/2014/main" id="{144D0087-1CD9-9EAF-EA66-02DF13DEC01C}"/>
              </a:ext>
            </a:extLst>
          </p:cNvPr>
          <p:cNvSpPr txBox="1"/>
          <p:nvPr/>
        </p:nvSpPr>
        <p:spPr>
          <a:xfrm>
            <a:off x="6533777" y="1646238"/>
            <a:ext cx="6167230" cy="369332"/>
          </a:xfrm>
          <a:prstGeom prst="rect">
            <a:avLst/>
          </a:prstGeom>
          <a:noFill/>
        </p:spPr>
        <p:txBody>
          <a:bodyPr wrap="square">
            <a:spAutoFit/>
          </a:bodyPr>
          <a:lstStyle/>
          <a:p>
            <a:r>
              <a:rPr lang="zh-CN" altLang="en-US" dirty="0"/>
              <a:t>官网地址 https://cyberduck.io</a:t>
            </a:r>
          </a:p>
        </p:txBody>
      </p:sp>
    </p:spTree>
    <p:custDataLst>
      <p:tags r:id="rId1"/>
    </p:custDataLst>
    <p:extLst>
      <p:ext uri="{BB962C8B-B14F-4D97-AF65-F5344CB8AC3E}">
        <p14:creationId xmlns:p14="http://schemas.microsoft.com/office/powerpoint/2010/main" val="11037432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64317" y="1241783"/>
            <a:ext cx="4386167" cy="840808"/>
          </a:xfrm>
          <a:prstGeom prst="rect">
            <a:avLst/>
          </a:prstGeom>
          <a:noFill/>
        </p:spPr>
        <p:txBody>
          <a:bodyPr wrap="square" rtlCol="0">
            <a:spAutoFit/>
          </a:bodyPr>
          <a:lstStyle/>
          <a:p>
            <a:pPr algn="ctr" fontAlgn="auto">
              <a:lnSpc>
                <a:spcPct val="150000"/>
              </a:lnSpc>
              <a:spcAft>
                <a:spcPts val="200"/>
              </a:spcAft>
            </a:pPr>
            <a:r>
              <a:rPr lang="zh-CN" altLang="en-US" sz="3600" kern="3000" spc="1000" dirty="0">
                <a:latin typeface="华文琥珀" panose="02010800040101010101" charset="-122"/>
                <a:ea typeface="华文琥珀" panose="02010800040101010101" charset="-122"/>
              </a:rPr>
              <a:t>题外话</a:t>
            </a:r>
            <a:endParaRPr lang="zh-CN" altLang="en-US" sz="3600" kern="3000" spc="1000" dirty="0">
              <a:solidFill>
                <a:schemeClr val="tx1"/>
              </a:solidFill>
              <a:uFillTx/>
              <a:latin typeface="华文琥珀" panose="02010800040101010101" charset="-122"/>
              <a:ea typeface="华文琥珀" panose="02010800040101010101" charset="-122"/>
            </a:endParaRPr>
          </a:p>
        </p:txBody>
      </p:sp>
      <p:sp>
        <p:nvSpPr>
          <p:cNvPr id="10" name="文本框 9"/>
          <p:cNvSpPr txBox="1"/>
          <p:nvPr/>
        </p:nvSpPr>
        <p:spPr>
          <a:xfrm>
            <a:off x="225355" y="2274838"/>
            <a:ext cx="5057845" cy="1569660"/>
          </a:xfrm>
          <a:prstGeom prst="rect">
            <a:avLst/>
          </a:prstGeom>
          <a:noFill/>
        </p:spPr>
        <p:txBody>
          <a:bodyPr wrap="square" rtlCol="0">
            <a:spAutoFit/>
          </a:bodyPr>
          <a:lstStyle/>
          <a:p>
            <a:pPr indent="457200" algn="just"/>
            <a:r>
              <a:rPr lang="en-US" altLang="zh-CN" sz="3200" dirty="0"/>
              <a:t>Mac</a:t>
            </a:r>
            <a:r>
              <a:rPr lang="zh-CN" altLang="en-US" sz="3200" dirty="0"/>
              <a:t> </a:t>
            </a:r>
            <a:r>
              <a:rPr lang="en-US" altLang="zh-CN" sz="3200" dirty="0" err="1"/>
              <a:t>CyberDuck</a:t>
            </a:r>
            <a:r>
              <a:rPr lang="zh-CN" altLang="en-US" sz="3200" dirty="0"/>
              <a:t> </a:t>
            </a:r>
            <a:endParaRPr lang="en-US" altLang="zh-CN" sz="3200" dirty="0"/>
          </a:p>
          <a:p>
            <a:pPr indent="457200" algn="just"/>
            <a:r>
              <a:rPr lang="zh-CN" altLang="en-US" sz="3200" dirty="0"/>
              <a:t>设置对应的语言编码</a:t>
            </a:r>
            <a:endParaRPr lang="en-US" altLang="zh-CN" sz="3200" dirty="0"/>
          </a:p>
          <a:p>
            <a:pPr indent="457200" algn="just"/>
            <a:r>
              <a:rPr lang="zh-CN" altLang="en-US" sz="3200" dirty="0"/>
              <a:t>就可以避免乱码</a:t>
            </a:r>
          </a:p>
        </p:txBody>
      </p:sp>
      <p:pic>
        <p:nvPicPr>
          <p:cNvPr id="14" name="图片 13">
            <a:extLst>
              <a:ext uri="{FF2B5EF4-FFF2-40B4-BE49-F238E27FC236}">
                <a16:creationId xmlns:a16="http://schemas.microsoft.com/office/drawing/2014/main" id="{268B0B9E-AA35-5FD5-3964-1A694479B7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8790" y="2274838"/>
            <a:ext cx="4949327" cy="4163603"/>
          </a:xfrm>
          <a:prstGeom prst="rect">
            <a:avLst/>
          </a:prstGeom>
        </p:spPr>
      </p:pic>
      <p:pic>
        <p:nvPicPr>
          <p:cNvPr id="15" name="图片 14">
            <a:extLst>
              <a:ext uri="{FF2B5EF4-FFF2-40B4-BE49-F238E27FC236}">
                <a16:creationId xmlns:a16="http://schemas.microsoft.com/office/drawing/2014/main" id="{AB1C191C-2AA3-4403-443A-6E517B8FF29C}"/>
              </a:ext>
            </a:extLst>
          </p:cNvPr>
          <p:cNvPicPr>
            <a:picLocks noChangeAspect="1"/>
          </p:cNvPicPr>
          <p:nvPr/>
        </p:nvPicPr>
        <p:blipFill>
          <a:blip r:embed="rId6"/>
          <a:stretch>
            <a:fillRect/>
          </a:stretch>
        </p:blipFill>
        <p:spPr>
          <a:xfrm>
            <a:off x="4321850" y="4685841"/>
            <a:ext cx="1409700" cy="1752600"/>
          </a:xfrm>
          <a:prstGeom prst="rect">
            <a:avLst/>
          </a:prstGeom>
        </p:spPr>
      </p:pic>
      <p:sp>
        <p:nvSpPr>
          <p:cNvPr id="17" name="文本框 16">
            <a:extLst>
              <a:ext uri="{FF2B5EF4-FFF2-40B4-BE49-F238E27FC236}">
                <a16:creationId xmlns:a16="http://schemas.microsoft.com/office/drawing/2014/main" id="{D65CF305-930D-A049-5818-68A5EC21C45A}"/>
              </a:ext>
            </a:extLst>
          </p:cNvPr>
          <p:cNvSpPr txBox="1"/>
          <p:nvPr/>
        </p:nvSpPr>
        <p:spPr>
          <a:xfrm>
            <a:off x="-59420" y="5023532"/>
            <a:ext cx="4169727" cy="1077218"/>
          </a:xfrm>
          <a:prstGeom prst="rect">
            <a:avLst/>
          </a:prstGeom>
          <a:noFill/>
        </p:spPr>
        <p:txBody>
          <a:bodyPr wrap="square">
            <a:spAutoFit/>
          </a:bodyPr>
          <a:lstStyle/>
          <a:p>
            <a:pPr indent="457200" algn="r"/>
            <a:r>
              <a:rPr lang="zh-CN" altLang="en-US" sz="3200" dirty="0"/>
              <a:t>呐 就是这个看起来</a:t>
            </a:r>
            <a:endParaRPr lang="en-US" altLang="zh-CN" sz="3200" dirty="0"/>
          </a:p>
          <a:p>
            <a:pPr indent="457200" algn="r"/>
            <a:r>
              <a:rPr lang="zh-CN" altLang="en-US" sz="3200" dirty="0"/>
              <a:t>有点傻的玩意</a:t>
            </a:r>
          </a:p>
        </p:txBody>
      </p:sp>
    </p:spTree>
    <p:custDataLst>
      <p:tags r:id="rId1"/>
    </p:custDataLst>
    <p:extLst>
      <p:ext uri="{BB962C8B-B14F-4D97-AF65-F5344CB8AC3E}">
        <p14:creationId xmlns:p14="http://schemas.microsoft.com/office/powerpoint/2010/main" val="13602528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副标题 2"/>
          <p:cNvSpPr>
            <a:spLocks noGrp="1"/>
          </p:cNvSpPr>
          <p:nvPr>
            <p:ph type="subTitle" idx="1"/>
          </p:nvPr>
        </p:nvSpPr>
        <p:spPr>
          <a:xfrm>
            <a:off x="3605530" y="4347845"/>
            <a:ext cx="4981575" cy="645160"/>
          </a:xfrm>
        </p:spPr>
        <p:txBody>
          <a:bodyPr/>
          <a:lstStyle/>
          <a:p>
            <a:r>
              <a:rPr lang="zh-CN" altLang="en-US" spc="500" dirty="0">
                <a:solidFill>
                  <a:schemeClr val="tx1"/>
                </a:solidFill>
                <a:uFillTx/>
                <a:latin typeface="华文琥珀" panose="02010800040101010101" charset="-122"/>
                <a:ea typeface="华文琥珀" panose="02010800040101010101" charset="-122"/>
              </a:rPr>
              <a:t>汇报人：</a:t>
            </a:r>
            <a:r>
              <a:rPr lang="zh-CN" altLang="en-US" spc="500" dirty="0">
                <a:latin typeface="华文琥珀" panose="02010800040101010101" charset="-122"/>
                <a:ea typeface="华文琥珀" panose="02010800040101010101" charset="-122"/>
              </a:rPr>
              <a:t>卞金戈</a:t>
            </a:r>
            <a:endParaRPr lang="zh-CN" altLang="en-US" spc="500" dirty="0">
              <a:solidFill>
                <a:schemeClr val="tx1"/>
              </a:solidFill>
              <a:uFillTx/>
              <a:latin typeface="华文琥珀" panose="02010800040101010101" charset="-122"/>
              <a:ea typeface="华文琥珀" panose="02010800040101010101" charset="-122"/>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3084830" y="2117725"/>
            <a:ext cx="6892290" cy="1338828"/>
          </a:xfrm>
          <a:prstGeom prst="rect">
            <a:avLst/>
          </a:prstGeom>
          <a:noFill/>
        </p:spPr>
        <p:txBody>
          <a:bodyPr wrap="square" rtlCol="0">
            <a:spAutoFit/>
          </a:bodyPr>
          <a:lstStyle/>
          <a:p>
            <a:pPr algn="ctr" fontAlgn="auto">
              <a:lnSpc>
                <a:spcPct val="150000"/>
              </a:lnSpc>
              <a:spcAft>
                <a:spcPts val="200"/>
              </a:spcAft>
            </a:pPr>
            <a:r>
              <a:rPr lang="zh-CN" altLang="en-US" sz="5400" kern="3000" spc="2000" dirty="0">
                <a:solidFill>
                  <a:schemeClr val="tx1"/>
                </a:solidFill>
                <a:uFillTx/>
                <a:latin typeface="华文琥珀" panose="02010800040101010101" charset="-122"/>
                <a:ea typeface="华文琥珀" panose="02010800040101010101" charset="-122"/>
              </a:rPr>
              <a:t>讲解完毕！</a:t>
            </a:r>
          </a:p>
        </p:txBody>
      </p:sp>
      <p:sp>
        <p:nvSpPr>
          <p:cNvPr id="10" name="文本框 9"/>
          <p:cNvSpPr txBox="1"/>
          <p:nvPr/>
        </p:nvSpPr>
        <p:spPr>
          <a:xfrm>
            <a:off x="4547235" y="5302250"/>
            <a:ext cx="3452495" cy="460375"/>
          </a:xfrm>
          <a:prstGeom prst="rect">
            <a:avLst/>
          </a:prstGeom>
          <a:noFill/>
        </p:spPr>
        <p:txBody>
          <a:bodyPr wrap="square" rtlCol="0">
            <a:spAutoFit/>
          </a:bodyPr>
          <a:lstStyle/>
          <a:p>
            <a:r>
              <a:rPr lang="en-US" altLang="zh-CN" sz="2400" spc="500" dirty="0">
                <a:solidFill>
                  <a:schemeClr val="tx1"/>
                </a:solidFill>
                <a:uFillTx/>
                <a:latin typeface="华文琥珀" panose="02010800040101010101" charset="-122"/>
                <a:ea typeface="华文琥珀" panose="02010800040101010101" charset="-122"/>
                <a:cs typeface="华文琥珀" panose="02010800040101010101" charset="-122"/>
              </a:rPr>
              <a:t>2024</a:t>
            </a:r>
            <a:r>
              <a:rPr lang="zh-CN" altLang="en-US" sz="2400" spc="500" dirty="0">
                <a:solidFill>
                  <a:schemeClr val="tx1"/>
                </a:solidFill>
                <a:uFillTx/>
                <a:latin typeface="华文琥珀" panose="02010800040101010101" charset="-122"/>
                <a:ea typeface="华文琥珀" panose="02010800040101010101" charset="-122"/>
                <a:cs typeface="华文琥珀" panose="02010800040101010101" charset="-122"/>
              </a:rPr>
              <a:t>年</a:t>
            </a:r>
            <a:r>
              <a:rPr lang="en-US" altLang="zh-CN" sz="2400" spc="500" dirty="0">
                <a:solidFill>
                  <a:schemeClr val="tx1"/>
                </a:solidFill>
                <a:uFillTx/>
                <a:latin typeface="华文琥珀" panose="02010800040101010101" charset="-122"/>
                <a:ea typeface="华文琥珀" panose="02010800040101010101" charset="-122"/>
                <a:cs typeface="华文琥珀" panose="02010800040101010101" charset="-122"/>
              </a:rPr>
              <a:t>1</a:t>
            </a:r>
            <a:r>
              <a:rPr lang="zh-CN" altLang="en-US" sz="2400" spc="500" dirty="0">
                <a:solidFill>
                  <a:schemeClr val="tx1"/>
                </a:solidFill>
                <a:uFillTx/>
                <a:latin typeface="华文琥珀" panose="02010800040101010101" charset="-122"/>
                <a:ea typeface="华文琥珀" panose="02010800040101010101" charset="-122"/>
                <a:cs typeface="华文琥珀" panose="02010800040101010101" charset="-122"/>
              </a:rPr>
              <a:t>月</a:t>
            </a:r>
            <a:r>
              <a:rPr lang="en-US" altLang="zh-CN" sz="2400" spc="500" dirty="0">
                <a:solidFill>
                  <a:schemeClr val="tx1"/>
                </a:solidFill>
                <a:uFillTx/>
                <a:latin typeface="华文琥珀" panose="02010800040101010101" charset="-122"/>
                <a:ea typeface="华文琥珀" panose="02010800040101010101" charset="-122"/>
                <a:cs typeface="华文琥珀" panose="02010800040101010101" charset="-122"/>
              </a:rPr>
              <a:t>8</a:t>
            </a:r>
            <a:r>
              <a:rPr lang="zh-CN" altLang="en-US" sz="2400" spc="500" dirty="0">
                <a:solidFill>
                  <a:schemeClr val="tx1"/>
                </a:solidFill>
                <a:uFillTx/>
                <a:latin typeface="华文琥珀" panose="02010800040101010101" charset="-122"/>
                <a:ea typeface="华文琥珀" panose="02010800040101010101" charset="-122"/>
                <a:cs typeface="华文琥珀" panose="02010800040101010101" charset="-122"/>
              </a:rPr>
              <a:t>日</a:t>
            </a:r>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374753" y="1212591"/>
            <a:ext cx="5307330" cy="1007071"/>
          </a:xfrm>
          <a:prstGeom prst="rect">
            <a:avLst/>
          </a:prstGeom>
          <a:noFill/>
        </p:spPr>
        <p:txBody>
          <a:bodyPr wrap="square" rtlCol="0">
            <a:spAutoFit/>
          </a:bodyPr>
          <a:lstStyle/>
          <a:p>
            <a:pPr algn="ctr" fontAlgn="auto">
              <a:lnSpc>
                <a:spcPct val="150000"/>
              </a:lnSpc>
              <a:spcAft>
                <a:spcPts val="200"/>
              </a:spcAft>
            </a:pPr>
            <a:r>
              <a:rPr lang="zh-CN" altLang="en-US" sz="4400" kern="3000" spc="1000" dirty="0">
                <a:solidFill>
                  <a:schemeClr val="tx1"/>
                </a:solidFill>
                <a:uFillTx/>
                <a:latin typeface="华文琥珀" panose="02010800040101010101" charset="-122"/>
                <a:ea typeface="华文琥珀" panose="02010800040101010101" charset="-122"/>
              </a:rPr>
              <a:t>软件的分类</a:t>
            </a:r>
          </a:p>
        </p:txBody>
      </p:sp>
      <p:sp>
        <p:nvSpPr>
          <p:cNvPr id="23" name="立方体 22"/>
          <p:cNvSpPr/>
          <p:nvPr/>
        </p:nvSpPr>
        <p:spPr>
          <a:xfrm>
            <a:off x="1148575" y="3077737"/>
            <a:ext cx="2587083" cy="2520175"/>
          </a:xfrm>
          <a:prstGeom prst="cub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1292425" y="4337823"/>
            <a:ext cx="1672683" cy="521970"/>
          </a:xfrm>
          <a:prstGeom prst="rect">
            <a:avLst/>
          </a:prstGeom>
          <a:noFill/>
        </p:spPr>
        <p:txBody>
          <a:bodyPr wrap="square" rtlCol="0">
            <a:spAutoFit/>
          </a:bodyPr>
          <a:lstStyle/>
          <a:p>
            <a:pPr algn="ctr"/>
            <a:r>
              <a:rPr lang="zh-CN" altLang="en-US" sz="2800" b="1" dirty="0">
                <a:latin typeface="黑体" panose="02010609060101010101" pitchFamily="49" charset="-122"/>
                <a:ea typeface="黑体" panose="02010609060101010101" pitchFamily="49" charset="-122"/>
              </a:rPr>
              <a:t>应用软件</a:t>
            </a:r>
          </a:p>
        </p:txBody>
      </p:sp>
      <p:sp>
        <p:nvSpPr>
          <p:cNvPr id="11" name="文本框 10"/>
          <p:cNvSpPr txBox="1"/>
          <p:nvPr/>
        </p:nvSpPr>
        <p:spPr>
          <a:xfrm>
            <a:off x="4716780" y="2599055"/>
            <a:ext cx="7045960" cy="2245360"/>
          </a:xfrm>
          <a:prstGeom prst="rect">
            <a:avLst/>
          </a:prstGeom>
          <a:noFill/>
        </p:spPr>
        <p:txBody>
          <a:bodyPr wrap="square" rtlCol="0">
            <a:spAutoFit/>
          </a:bodyPr>
          <a:lstStyle/>
          <a:p>
            <a:pPr indent="720090" algn="just"/>
            <a:r>
              <a:rPr lang="zh-CN" altLang="en-US" sz="2800" b="1" dirty="0">
                <a:latin typeface="黑体" panose="02010609060101010101" pitchFamily="49" charset="-122"/>
                <a:ea typeface="黑体" panose="02010609060101010101" pitchFamily="49" charset="-122"/>
              </a:rPr>
              <a:t>应用软件是为满足用户</a:t>
            </a:r>
            <a:r>
              <a:rPr lang="zh-CN" altLang="en-US" sz="2800" b="1" dirty="0">
                <a:solidFill>
                  <a:srgbClr val="FF0000"/>
                </a:solidFill>
                <a:latin typeface="黑体" panose="02010609060101010101" pitchFamily="49" charset="-122"/>
                <a:ea typeface="黑体" panose="02010609060101010101" pitchFamily="49" charset="-122"/>
              </a:rPr>
              <a:t>不同领域</a:t>
            </a:r>
            <a:r>
              <a:rPr lang="zh-CN" altLang="en-US" sz="2800" b="1" dirty="0">
                <a:latin typeface="黑体" panose="02010609060101010101" pitchFamily="49" charset="-122"/>
                <a:ea typeface="黑体" panose="02010609060101010101" pitchFamily="49" charset="-122"/>
              </a:rPr>
              <a:t>、</a:t>
            </a:r>
            <a:r>
              <a:rPr lang="zh-CN" altLang="en-US" sz="2800" b="1" dirty="0">
                <a:solidFill>
                  <a:srgbClr val="FF0000"/>
                </a:solidFill>
                <a:latin typeface="黑体" panose="02010609060101010101" pitchFamily="49" charset="-122"/>
                <a:ea typeface="黑体" panose="02010609060101010101" pitchFamily="49" charset="-122"/>
              </a:rPr>
              <a:t>不同问题</a:t>
            </a:r>
            <a:r>
              <a:rPr lang="zh-CN" altLang="en-US" sz="2800" b="1" dirty="0">
                <a:latin typeface="黑体" panose="02010609060101010101" pitchFamily="49" charset="-122"/>
                <a:ea typeface="黑体" panose="02010609060101010101" pitchFamily="49" charset="-122"/>
              </a:rPr>
              <a:t>的</a:t>
            </a:r>
            <a:r>
              <a:rPr lang="zh-CN" altLang="en-US" sz="2800" b="1" dirty="0">
                <a:solidFill>
                  <a:srgbClr val="FF0000"/>
                </a:solidFill>
                <a:latin typeface="黑体" panose="02010609060101010101" pitchFamily="49" charset="-122"/>
                <a:ea typeface="黑体" panose="02010609060101010101" pitchFamily="49" charset="-122"/>
              </a:rPr>
              <a:t>应用需求</a:t>
            </a:r>
            <a:r>
              <a:rPr lang="zh-CN" altLang="en-US" sz="2800" b="1" dirty="0">
                <a:latin typeface="黑体" panose="02010609060101010101" pitchFamily="49" charset="-122"/>
                <a:ea typeface="黑体" panose="02010609060101010101" pitchFamily="49" charset="-122"/>
              </a:rPr>
              <a:t>而提供的那部分软件。它可以</a:t>
            </a:r>
            <a:r>
              <a:rPr lang="zh-CN" altLang="en-US" sz="2800" b="1" dirty="0">
                <a:solidFill>
                  <a:srgbClr val="FF0000"/>
                </a:solidFill>
                <a:latin typeface="黑体" panose="02010609060101010101" pitchFamily="49" charset="-122"/>
                <a:ea typeface="黑体" panose="02010609060101010101" pitchFamily="49" charset="-122"/>
              </a:rPr>
              <a:t>拓宽</a:t>
            </a:r>
            <a:r>
              <a:rPr lang="zh-CN" altLang="en-US" sz="2800" b="1" dirty="0">
                <a:latin typeface="黑体" panose="02010609060101010101" pitchFamily="49" charset="-122"/>
                <a:ea typeface="黑体" panose="02010609060101010101" pitchFamily="49" charset="-122"/>
              </a:rPr>
              <a:t>计算机系统的应用领域，</a:t>
            </a:r>
            <a:r>
              <a:rPr lang="zh-CN" altLang="en-US" sz="2800" b="1" dirty="0">
                <a:solidFill>
                  <a:srgbClr val="FF0000"/>
                </a:solidFill>
                <a:latin typeface="黑体" panose="02010609060101010101" pitchFamily="49" charset="-122"/>
                <a:ea typeface="黑体" panose="02010609060101010101" pitchFamily="49" charset="-122"/>
              </a:rPr>
              <a:t>放大</a:t>
            </a:r>
            <a:r>
              <a:rPr lang="zh-CN" altLang="en-US" sz="2800" b="1" dirty="0">
                <a:latin typeface="黑体" panose="02010609060101010101" pitchFamily="49" charset="-122"/>
                <a:ea typeface="黑体" panose="02010609060101010101" pitchFamily="49" charset="-122"/>
              </a:rPr>
              <a:t>硬件的功能。具有代表性的应用软件：</a:t>
            </a:r>
            <a:r>
              <a:rPr lang="zh-CN" altLang="en-US" sz="2800" b="1" dirty="0">
                <a:solidFill>
                  <a:srgbClr val="FF0000"/>
                </a:solidFill>
                <a:latin typeface="黑体" panose="02010609060101010101" pitchFamily="49" charset="-122"/>
                <a:ea typeface="黑体" panose="02010609060101010101" pitchFamily="49" charset="-122"/>
              </a:rPr>
              <a:t>办公软件</a:t>
            </a:r>
            <a:r>
              <a:rPr lang="zh-CN" altLang="en-US" sz="2800" b="1" dirty="0">
                <a:latin typeface="黑体" panose="02010609060101010101" pitchFamily="49" charset="-122"/>
                <a:ea typeface="黑体" panose="02010609060101010101" pitchFamily="49" charset="-122"/>
              </a:rPr>
              <a:t>（</a:t>
            </a:r>
            <a:r>
              <a:rPr lang="en-US" altLang="zh-CN" sz="2800" b="1" dirty="0">
                <a:latin typeface="黑体" panose="02010609060101010101" pitchFamily="49" charset="-122"/>
                <a:ea typeface="黑体" panose="02010609060101010101" pitchFamily="49" charset="-122"/>
              </a:rPr>
              <a:t> office software</a:t>
            </a:r>
            <a:r>
              <a:rPr lang="zh-CN" altLang="en-US" sz="2800" b="1" dirty="0">
                <a:latin typeface="黑体" panose="02010609060101010101" pitchFamily="49" charset="-122"/>
                <a:ea typeface="黑体" panose="02010609060101010101" pitchFamily="49" charset="-122"/>
              </a:rPr>
              <a:t>）。</a:t>
            </a: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374753" y="1212591"/>
            <a:ext cx="5307330" cy="1007071"/>
          </a:xfrm>
          <a:prstGeom prst="rect">
            <a:avLst/>
          </a:prstGeom>
          <a:noFill/>
        </p:spPr>
        <p:txBody>
          <a:bodyPr wrap="square" rtlCol="0">
            <a:spAutoFit/>
          </a:bodyPr>
          <a:lstStyle/>
          <a:p>
            <a:pPr algn="ctr" fontAlgn="auto">
              <a:lnSpc>
                <a:spcPct val="150000"/>
              </a:lnSpc>
              <a:spcAft>
                <a:spcPts val="200"/>
              </a:spcAft>
            </a:pPr>
            <a:r>
              <a:rPr lang="zh-CN" altLang="en-US" sz="4400" kern="3000" spc="1000" dirty="0">
                <a:solidFill>
                  <a:schemeClr val="tx1"/>
                </a:solidFill>
                <a:uFillTx/>
                <a:latin typeface="华文琥珀" panose="02010800040101010101" charset="-122"/>
                <a:ea typeface="华文琥珀" panose="02010800040101010101" charset="-122"/>
              </a:rPr>
              <a:t>应用软件</a:t>
            </a:r>
          </a:p>
        </p:txBody>
      </p:sp>
      <p:sp>
        <p:nvSpPr>
          <p:cNvPr id="23" name="立方体 22"/>
          <p:cNvSpPr/>
          <p:nvPr/>
        </p:nvSpPr>
        <p:spPr>
          <a:xfrm>
            <a:off x="1148575" y="3077737"/>
            <a:ext cx="2587083" cy="2520175"/>
          </a:xfrm>
          <a:prstGeom prst="cub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1292425" y="4337823"/>
            <a:ext cx="1672683" cy="521970"/>
          </a:xfrm>
          <a:prstGeom prst="rect">
            <a:avLst/>
          </a:prstGeom>
          <a:noFill/>
        </p:spPr>
        <p:txBody>
          <a:bodyPr wrap="square" rtlCol="0">
            <a:spAutoFit/>
          </a:bodyPr>
          <a:lstStyle/>
          <a:p>
            <a:pPr algn="ctr"/>
            <a:r>
              <a:rPr lang="zh-CN" altLang="en-US" sz="2800" b="1" dirty="0">
                <a:latin typeface="黑体" panose="02010609060101010101" pitchFamily="49" charset="-122"/>
                <a:ea typeface="黑体" panose="02010609060101010101" pitchFamily="49" charset="-122"/>
              </a:rPr>
              <a:t>应用软件</a:t>
            </a:r>
          </a:p>
        </p:txBody>
      </p:sp>
      <p:sp>
        <p:nvSpPr>
          <p:cNvPr id="11" name="文本框 10"/>
          <p:cNvSpPr txBox="1"/>
          <p:nvPr/>
        </p:nvSpPr>
        <p:spPr>
          <a:xfrm>
            <a:off x="4548505" y="2589530"/>
            <a:ext cx="7224395" cy="2677656"/>
          </a:xfrm>
          <a:prstGeom prst="rect">
            <a:avLst/>
          </a:prstGeom>
          <a:noFill/>
        </p:spPr>
        <p:txBody>
          <a:bodyPr wrap="square" rtlCol="0">
            <a:spAutoFit/>
          </a:bodyPr>
          <a:lstStyle/>
          <a:p>
            <a:pPr indent="720090" algn="just"/>
            <a:r>
              <a:rPr lang="zh-CN" altLang="en-US" sz="2800" b="1" dirty="0">
                <a:latin typeface="黑体" panose="02010609060101010101" pitchFamily="49" charset="-122"/>
                <a:ea typeface="黑体" panose="02010609060101010101" pitchFamily="49" charset="-122"/>
              </a:rPr>
              <a:t>应用软件从安装形式上大致分为两种：第一种是我们常见的</a:t>
            </a:r>
            <a:r>
              <a:rPr lang="en-US" altLang="zh-CN" sz="2800" b="1" dirty="0">
                <a:solidFill>
                  <a:srgbClr val="FF0000"/>
                </a:solidFill>
                <a:latin typeface="黑体" panose="02010609060101010101" pitchFamily="49" charset="-122"/>
                <a:ea typeface="黑体" panose="02010609060101010101" pitchFamily="49" charset="-122"/>
              </a:rPr>
              <a:t>step by step</a:t>
            </a:r>
            <a:r>
              <a:rPr lang="zh-CN" altLang="en-US" sz="2800" b="1" dirty="0">
                <a:latin typeface="黑体" panose="02010609060101010101" pitchFamily="49" charset="-122"/>
                <a:ea typeface="黑体" panose="02010609060101010101" pitchFamily="49" charset="-122"/>
              </a:rPr>
              <a:t>形式</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需要我们按照提示一步步进行安装。第二种</a:t>
            </a:r>
            <a:r>
              <a:rPr lang="zh-CN" altLang="en-US" sz="2800" b="1" dirty="0">
                <a:solidFill>
                  <a:srgbClr val="FF0000"/>
                </a:solidFill>
                <a:latin typeface="黑体" panose="02010609060101010101" pitchFamily="49" charset="-122"/>
                <a:ea typeface="黑体" panose="02010609060101010101" pitchFamily="49" charset="-122"/>
              </a:rPr>
              <a:t>绿色软件</a:t>
            </a:r>
            <a:r>
              <a:rPr lang="zh-CN" altLang="en-US" sz="2800" b="1" dirty="0">
                <a:latin typeface="黑体" panose="02010609060101010101" pitchFamily="49" charset="-122"/>
                <a:ea typeface="黑体" panose="02010609060101010101" pitchFamily="49" charset="-122"/>
              </a:rPr>
              <a:t>是不需要我们进行安装，直接打开就能使用。（软件安装形式不同，完全卸载软件，方式也不同）</a:t>
            </a:r>
            <a:endParaRPr lang="en-US" altLang="zh-CN" sz="2800" b="1" dirty="0">
              <a:latin typeface="黑体" panose="02010609060101010101" pitchFamily="49" charset="-122"/>
              <a:ea typeface="黑体" panose="02010609060101010101" pitchFamily="49" charset="-122"/>
            </a:endParaRP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374753" y="1212591"/>
            <a:ext cx="5307330" cy="1007071"/>
          </a:xfrm>
          <a:prstGeom prst="rect">
            <a:avLst/>
          </a:prstGeom>
          <a:noFill/>
        </p:spPr>
        <p:txBody>
          <a:bodyPr wrap="square" rtlCol="0">
            <a:spAutoFit/>
          </a:bodyPr>
          <a:lstStyle/>
          <a:p>
            <a:pPr algn="ctr" fontAlgn="auto">
              <a:lnSpc>
                <a:spcPct val="150000"/>
              </a:lnSpc>
              <a:spcAft>
                <a:spcPts val="200"/>
              </a:spcAft>
            </a:pPr>
            <a:r>
              <a:rPr lang="zh-CN" altLang="en-US" sz="4400" kern="3000" spc="1000" dirty="0">
                <a:solidFill>
                  <a:schemeClr val="tx1"/>
                </a:solidFill>
                <a:uFillTx/>
                <a:latin typeface="华文琥珀" panose="02010800040101010101" charset="-122"/>
                <a:ea typeface="华文琥珀" panose="02010800040101010101" charset="-122"/>
              </a:rPr>
              <a:t>应用软件</a:t>
            </a:r>
          </a:p>
        </p:txBody>
      </p:sp>
      <p:sp>
        <p:nvSpPr>
          <p:cNvPr id="23" name="立方体 22"/>
          <p:cNvSpPr/>
          <p:nvPr/>
        </p:nvSpPr>
        <p:spPr>
          <a:xfrm>
            <a:off x="596603" y="2756790"/>
            <a:ext cx="2587083" cy="2520175"/>
          </a:xfrm>
          <a:prstGeom prst="cub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802314" y="3778418"/>
            <a:ext cx="1672683" cy="521970"/>
          </a:xfrm>
          <a:prstGeom prst="rect">
            <a:avLst/>
          </a:prstGeom>
          <a:noFill/>
        </p:spPr>
        <p:txBody>
          <a:bodyPr wrap="square" rtlCol="0">
            <a:spAutoFit/>
          </a:bodyPr>
          <a:lstStyle/>
          <a:p>
            <a:pPr algn="ctr"/>
            <a:r>
              <a:rPr lang="zh-CN" altLang="en-US" sz="2800" b="1" dirty="0">
                <a:latin typeface="黑体" panose="02010609060101010101" pitchFamily="49" charset="-122"/>
                <a:ea typeface="黑体" panose="02010609060101010101" pitchFamily="49" charset="-122"/>
              </a:rPr>
              <a:t>应用软件</a:t>
            </a:r>
          </a:p>
        </p:txBody>
      </p:sp>
      <p:pic>
        <p:nvPicPr>
          <p:cNvPr id="3" name="图片 2"/>
          <p:cNvPicPr>
            <a:picLocks noChangeAspect="1"/>
          </p:cNvPicPr>
          <p:nvPr/>
        </p:nvPicPr>
        <p:blipFill>
          <a:blip r:embed="rId4"/>
          <a:stretch>
            <a:fillRect/>
          </a:stretch>
        </p:blipFill>
        <p:spPr>
          <a:xfrm>
            <a:off x="5160781" y="1286510"/>
            <a:ext cx="6222872" cy="5460737"/>
          </a:xfrm>
          <a:prstGeom prst="rect">
            <a:avLst/>
          </a:prstGeom>
        </p:spPr>
      </p:pic>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a:extLst>
              <a:ext uri="{FF2B5EF4-FFF2-40B4-BE49-F238E27FC236}">
                <a16:creationId xmlns:a16="http://schemas.microsoft.com/office/drawing/2014/main" id="{DE86DDD7-24CA-523D-FCBA-91E5B94E8734}"/>
              </a:ext>
            </a:extLst>
          </p:cNvPr>
          <p:cNvSpPr txBox="1"/>
          <p:nvPr/>
        </p:nvSpPr>
        <p:spPr>
          <a:xfrm>
            <a:off x="481262" y="1591195"/>
            <a:ext cx="6140918" cy="707886"/>
          </a:xfrm>
          <a:prstGeom prst="rect">
            <a:avLst/>
          </a:prstGeom>
          <a:noFill/>
        </p:spPr>
        <p:txBody>
          <a:bodyPr wrap="square">
            <a:spAutoFit/>
          </a:bodyPr>
          <a:lstStyle/>
          <a:p>
            <a:r>
              <a:rPr lang="zh-CN" altLang="en-US" sz="4000" dirty="0">
                <a:effectLst/>
                <a:latin typeface="Helvetica Neue" panose="02000503000000020004" pitchFamily="2" charset="0"/>
                <a:ea typeface="PingFang SC" panose="020B0400000000000000" pitchFamily="34" charset="-122"/>
              </a:rPr>
              <a:t>第一章</a:t>
            </a:r>
            <a:r>
              <a:rPr lang="zh-CN" altLang="en-US" sz="3600" dirty="0">
                <a:effectLst/>
                <a:latin typeface="Helvetica Neue" panose="02000503000000020004" pitchFamily="2" charset="0"/>
                <a:ea typeface="PingFang SC" panose="020B0400000000000000" pitchFamily="34" charset="-122"/>
              </a:rPr>
              <a:t>  </a:t>
            </a:r>
            <a:r>
              <a:rPr lang="zh-CN" altLang="en-US" sz="2400" dirty="0">
                <a:effectLst/>
                <a:latin typeface="PingFang SC" panose="020B0400000000000000" pitchFamily="34" charset="-122"/>
                <a:ea typeface="PingFang SC" panose="020B0400000000000000" pitchFamily="34" charset="-122"/>
              </a:rPr>
              <a:t>成为 </a:t>
            </a:r>
            <a:r>
              <a:rPr lang="zh-CN" altLang="en-US" sz="3600" dirty="0">
                <a:solidFill>
                  <a:srgbClr val="FF0000"/>
                </a:solidFill>
                <a:effectLst/>
                <a:latin typeface="PingFang SC" panose="020B0400000000000000" pitchFamily="34" charset="-122"/>
                <a:ea typeface="PingFang SC" panose="020B0400000000000000" pitchFamily="34" charset="-122"/>
              </a:rPr>
              <a:t>会修电脑 </a:t>
            </a:r>
            <a:r>
              <a:rPr lang="zh-CN" altLang="en-US" sz="2400" dirty="0">
                <a:effectLst/>
                <a:latin typeface="PingFang SC" panose="020B0400000000000000" pitchFamily="34" charset="-122"/>
                <a:ea typeface="PingFang SC" panose="020B0400000000000000" pitchFamily="34" charset="-122"/>
              </a:rPr>
              <a:t>的 大高手</a:t>
            </a:r>
          </a:p>
        </p:txBody>
      </p:sp>
      <p:sp>
        <p:nvSpPr>
          <p:cNvPr id="13" name="文本框 12">
            <a:extLst>
              <a:ext uri="{FF2B5EF4-FFF2-40B4-BE49-F238E27FC236}">
                <a16:creationId xmlns:a16="http://schemas.microsoft.com/office/drawing/2014/main" id="{3D00738C-B500-4D3C-9705-5AB1E1CA0AA3}"/>
              </a:ext>
            </a:extLst>
          </p:cNvPr>
          <p:cNvSpPr txBox="1"/>
          <p:nvPr/>
        </p:nvSpPr>
        <p:spPr>
          <a:xfrm>
            <a:off x="3225105" y="2877953"/>
            <a:ext cx="5724644" cy="646331"/>
          </a:xfrm>
          <a:prstGeom prst="rect">
            <a:avLst/>
          </a:prstGeom>
          <a:noFill/>
        </p:spPr>
        <p:txBody>
          <a:bodyPr wrap="none" rtlCol="0">
            <a:spAutoFit/>
          </a:bodyPr>
          <a:lstStyle/>
          <a:p>
            <a:r>
              <a:rPr kumimoji="1" lang="zh-CN" altLang="en-US" sz="3600" dirty="0"/>
              <a:t>为什么要学会“修电脑”呢</a:t>
            </a:r>
          </a:p>
        </p:txBody>
      </p:sp>
      <p:sp>
        <p:nvSpPr>
          <p:cNvPr id="15" name="文本框 14">
            <a:extLst>
              <a:ext uri="{FF2B5EF4-FFF2-40B4-BE49-F238E27FC236}">
                <a16:creationId xmlns:a16="http://schemas.microsoft.com/office/drawing/2014/main" id="{57BA4F0C-1C5B-4F73-FA4E-B5E843F08AC5}"/>
              </a:ext>
            </a:extLst>
          </p:cNvPr>
          <p:cNvSpPr txBox="1"/>
          <p:nvPr/>
        </p:nvSpPr>
        <p:spPr>
          <a:xfrm>
            <a:off x="3302049" y="4319958"/>
            <a:ext cx="5570756" cy="523220"/>
          </a:xfrm>
          <a:prstGeom prst="rect">
            <a:avLst/>
          </a:prstGeom>
          <a:noFill/>
        </p:spPr>
        <p:txBody>
          <a:bodyPr wrap="none" rtlCol="0">
            <a:spAutoFit/>
          </a:bodyPr>
          <a:lstStyle/>
          <a:p>
            <a:r>
              <a:rPr kumimoji="1" lang="zh-CN" altLang="en-US" sz="2800" dirty="0">
                <a:highlight>
                  <a:srgbClr val="FFFF00"/>
                </a:highlight>
              </a:rPr>
              <a:t>遇到问题不会慌，遇到事情不求人</a:t>
            </a:r>
          </a:p>
        </p:txBody>
      </p:sp>
    </p:spTree>
    <p:custDataLst>
      <p:tags r:id="rId1"/>
    </p:custDataLst>
    <p:extLst>
      <p:ext uri="{BB962C8B-B14F-4D97-AF65-F5344CB8AC3E}">
        <p14:creationId xmlns:p14="http://schemas.microsoft.com/office/powerpoint/2010/main" val="2354104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890" y="81915"/>
            <a:ext cx="12192635" cy="1094740"/>
          </a:xfrm>
          <a:prstGeom prst="rect">
            <a:avLst/>
          </a:prstGeom>
          <a:solidFill>
            <a:schemeClr val="accent5">
              <a:lumMod val="75000"/>
            </a:schemeClr>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5" y="113692"/>
            <a:ext cx="4162425" cy="1028700"/>
          </a:xfrm>
          <a:prstGeom prst="rect">
            <a:avLst/>
          </a:prstGeom>
        </p:spPr>
      </p:pic>
      <p:sp>
        <p:nvSpPr>
          <p:cNvPr id="6" name="矩形 5"/>
          <p:cNvSpPr/>
          <p:nvPr/>
        </p:nvSpPr>
        <p:spPr>
          <a:xfrm>
            <a:off x="8998902" y="226060"/>
            <a:ext cx="3076575" cy="460375"/>
          </a:xfrm>
          <a:prstGeom prst="rect">
            <a:avLst/>
          </a:prstGeom>
          <a:noFill/>
          <a:ln>
            <a:noFill/>
          </a:ln>
        </p:spPr>
        <p:txBody>
          <a:bodyPr wrap="none" rtlCol="0" anchor="t">
            <a:spAutoFit/>
          </a:bodyPr>
          <a:lstStyle/>
          <a:p>
            <a:pPr algn="ctr"/>
            <a:r>
              <a:rPr lang="zh-CN" altLang="en-US" sz="2400">
                <a:solidFill>
                  <a:schemeClr val="bg1"/>
                </a:solidFill>
              </a:rPr>
              <a:t>团结•勤奋•求实•创新</a:t>
            </a:r>
          </a:p>
        </p:txBody>
      </p:sp>
      <p:sp>
        <p:nvSpPr>
          <p:cNvPr id="7" name="文本框 6"/>
          <p:cNvSpPr txBox="1"/>
          <p:nvPr/>
        </p:nvSpPr>
        <p:spPr>
          <a:xfrm>
            <a:off x="11032490" y="681990"/>
            <a:ext cx="1151255" cy="460375"/>
          </a:xfrm>
          <a:prstGeom prst="rect">
            <a:avLst/>
          </a:prstGeom>
          <a:noFill/>
          <a:scene3d>
            <a:camera prst="orthographicFront">
              <a:rot lat="0" lon="1200000" rev="120000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sp>
        <p:nvSpPr>
          <p:cNvPr id="8" name="文本框 7"/>
          <p:cNvSpPr txBox="1"/>
          <p:nvPr/>
        </p:nvSpPr>
        <p:spPr>
          <a:xfrm rot="1080000">
            <a:off x="9041765" y="748665"/>
            <a:ext cx="1151255" cy="460375"/>
          </a:xfrm>
          <a:prstGeom prst="rect">
            <a:avLst/>
          </a:prstGeom>
          <a:noFill/>
          <a:scene3d>
            <a:camera prst="orthographicFront">
              <a:rot lat="0" lon="0" rev="0"/>
            </a:camera>
            <a:lightRig rig="threePt" dir="t"/>
          </a:scene3d>
        </p:spPr>
        <p:txBody>
          <a:bodyPr wrap="square" rtlCol="0">
            <a:spAutoFit/>
          </a:bodyPr>
          <a:lstStyle/>
          <a:p>
            <a:pPr fontAlgn="auto">
              <a:lnSpc>
                <a:spcPct val="100000"/>
              </a:lnSpc>
              <a:spcBef>
                <a:spcPts val="600"/>
              </a:spcBef>
              <a:spcAft>
                <a:spcPts val="600"/>
              </a:spcAft>
            </a:pPr>
            <a:r>
              <a:rPr lang="zh-CN" altLang="en-US" sz="2400">
                <a:solidFill>
                  <a:schemeClr val="bg1"/>
                </a:solidFill>
                <a:effectLst>
                  <a:outerShdw blurRad="50800" dist="50800" algn="ctr" rotWithShape="0">
                    <a:srgbClr val="000000">
                      <a:alpha val="43000"/>
                    </a:srgbClr>
                  </a:outerShdw>
                </a:effectLst>
              </a:rPr>
              <a:t>A  A  U</a:t>
            </a:r>
          </a:p>
        </p:txBody>
      </p:sp>
      <p:grpSp>
        <p:nvGrpSpPr>
          <p:cNvPr id="9" name="组合 8"/>
          <p:cNvGrpSpPr/>
          <p:nvPr/>
        </p:nvGrpSpPr>
        <p:grpSpPr>
          <a:xfrm>
            <a:off x="10235565" y="745490"/>
            <a:ext cx="599440" cy="360045"/>
            <a:chOff x="6165" y="6294"/>
            <a:chExt cx="944" cy="567"/>
          </a:xfrm>
        </p:grpSpPr>
        <p:sp>
          <p:nvSpPr>
            <p:cNvPr id="166" name="Freeform 169"/>
            <p:cNvSpPr/>
            <p:nvPr/>
          </p:nvSpPr>
          <p:spPr bwMode="auto">
            <a:xfrm>
              <a:off x="6281" y="6294"/>
              <a:ext cx="712" cy="518"/>
            </a:xfrm>
            <a:custGeom>
              <a:avLst/>
              <a:gdLst>
                <a:gd name="T0" fmla="*/ 257 w 257"/>
                <a:gd name="T1" fmla="*/ 178 h 187"/>
                <a:gd name="T2" fmla="*/ 249 w 257"/>
                <a:gd name="T3" fmla="*/ 187 h 187"/>
                <a:gd name="T4" fmla="*/ 8 w 257"/>
                <a:gd name="T5" fmla="*/ 187 h 187"/>
                <a:gd name="T6" fmla="*/ 0 w 257"/>
                <a:gd name="T7" fmla="*/ 178 h 187"/>
                <a:gd name="T8" fmla="*/ 0 w 257"/>
                <a:gd name="T9" fmla="*/ 8 h 187"/>
                <a:gd name="T10" fmla="*/ 8 w 257"/>
                <a:gd name="T11" fmla="*/ 0 h 187"/>
                <a:gd name="T12" fmla="*/ 249 w 257"/>
                <a:gd name="T13" fmla="*/ 0 h 187"/>
                <a:gd name="T14" fmla="*/ 257 w 257"/>
                <a:gd name="T15" fmla="*/ 8 h 187"/>
                <a:gd name="T16" fmla="*/ 257 w 257"/>
                <a:gd name="T17"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87">
                  <a:moveTo>
                    <a:pt x="257" y="178"/>
                  </a:moveTo>
                  <a:cubicBezTo>
                    <a:pt x="257" y="183"/>
                    <a:pt x="253" y="187"/>
                    <a:pt x="249" y="187"/>
                  </a:cubicBezTo>
                  <a:cubicBezTo>
                    <a:pt x="8" y="187"/>
                    <a:pt x="8" y="187"/>
                    <a:pt x="8" y="187"/>
                  </a:cubicBezTo>
                  <a:cubicBezTo>
                    <a:pt x="3" y="187"/>
                    <a:pt x="0" y="183"/>
                    <a:pt x="0" y="178"/>
                  </a:cubicBezTo>
                  <a:cubicBezTo>
                    <a:pt x="0" y="8"/>
                    <a:pt x="0" y="8"/>
                    <a:pt x="0" y="8"/>
                  </a:cubicBezTo>
                  <a:cubicBezTo>
                    <a:pt x="0" y="4"/>
                    <a:pt x="3" y="0"/>
                    <a:pt x="8" y="0"/>
                  </a:cubicBezTo>
                  <a:cubicBezTo>
                    <a:pt x="249" y="0"/>
                    <a:pt x="249" y="0"/>
                    <a:pt x="249" y="0"/>
                  </a:cubicBezTo>
                  <a:cubicBezTo>
                    <a:pt x="253" y="0"/>
                    <a:pt x="257" y="4"/>
                    <a:pt x="257" y="8"/>
                  </a:cubicBezTo>
                  <a:lnTo>
                    <a:pt x="257" y="17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70"/>
            <p:cNvSpPr/>
            <p:nvPr/>
          </p:nvSpPr>
          <p:spPr bwMode="auto">
            <a:xfrm>
              <a:off x="6165" y="6787"/>
              <a:ext cx="945" cy="75"/>
            </a:xfrm>
            <a:custGeom>
              <a:avLst/>
              <a:gdLst>
                <a:gd name="T0" fmla="*/ 341 w 341"/>
                <a:gd name="T1" fmla="*/ 18 h 27"/>
                <a:gd name="T2" fmla="*/ 333 w 341"/>
                <a:gd name="T3" fmla="*/ 27 h 27"/>
                <a:gd name="T4" fmla="*/ 8 w 341"/>
                <a:gd name="T5" fmla="*/ 27 h 27"/>
                <a:gd name="T6" fmla="*/ 0 w 341"/>
                <a:gd name="T7" fmla="*/ 18 h 27"/>
                <a:gd name="T8" fmla="*/ 0 w 341"/>
                <a:gd name="T9" fmla="*/ 9 h 27"/>
                <a:gd name="T10" fmla="*/ 8 w 341"/>
                <a:gd name="T11" fmla="*/ 0 h 27"/>
                <a:gd name="T12" fmla="*/ 333 w 341"/>
                <a:gd name="T13" fmla="*/ 0 h 27"/>
                <a:gd name="T14" fmla="*/ 341 w 341"/>
                <a:gd name="T15" fmla="*/ 9 h 27"/>
                <a:gd name="T16" fmla="*/ 341 w 341"/>
                <a:gd name="T1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27">
                  <a:moveTo>
                    <a:pt x="341" y="18"/>
                  </a:moveTo>
                  <a:cubicBezTo>
                    <a:pt x="341" y="23"/>
                    <a:pt x="337" y="27"/>
                    <a:pt x="333" y="27"/>
                  </a:cubicBezTo>
                  <a:cubicBezTo>
                    <a:pt x="8" y="27"/>
                    <a:pt x="8" y="27"/>
                    <a:pt x="8" y="27"/>
                  </a:cubicBezTo>
                  <a:cubicBezTo>
                    <a:pt x="3" y="27"/>
                    <a:pt x="0" y="23"/>
                    <a:pt x="0" y="18"/>
                  </a:cubicBezTo>
                  <a:cubicBezTo>
                    <a:pt x="0" y="9"/>
                    <a:pt x="0" y="9"/>
                    <a:pt x="0" y="9"/>
                  </a:cubicBezTo>
                  <a:cubicBezTo>
                    <a:pt x="0" y="4"/>
                    <a:pt x="3" y="0"/>
                    <a:pt x="8" y="0"/>
                  </a:cubicBezTo>
                  <a:cubicBezTo>
                    <a:pt x="333" y="0"/>
                    <a:pt x="333" y="0"/>
                    <a:pt x="333" y="0"/>
                  </a:cubicBezTo>
                  <a:cubicBezTo>
                    <a:pt x="337" y="0"/>
                    <a:pt x="341" y="4"/>
                    <a:pt x="341" y="9"/>
                  </a:cubicBezTo>
                  <a:lnTo>
                    <a:pt x="341" y="18"/>
                  </a:lnTo>
                  <a:close/>
                </a:path>
              </a:pathLst>
            </a:cu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71"/>
            <p:cNvSpPr/>
            <p:nvPr/>
          </p:nvSpPr>
          <p:spPr bwMode="auto">
            <a:xfrm>
              <a:off x="6165" y="6787"/>
              <a:ext cx="945" cy="40"/>
            </a:xfrm>
            <a:custGeom>
              <a:avLst/>
              <a:gdLst>
                <a:gd name="T0" fmla="*/ 341 w 341"/>
                <a:gd name="T1" fmla="*/ 14 h 14"/>
                <a:gd name="T2" fmla="*/ 341 w 341"/>
                <a:gd name="T3" fmla="*/ 9 h 14"/>
                <a:gd name="T4" fmla="*/ 333 w 341"/>
                <a:gd name="T5" fmla="*/ 0 h 14"/>
                <a:gd name="T6" fmla="*/ 8 w 341"/>
                <a:gd name="T7" fmla="*/ 0 h 14"/>
                <a:gd name="T8" fmla="*/ 0 w 341"/>
                <a:gd name="T9" fmla="*/ 9 h 14"/>
                <a:gd name="T10" fmla="*/ 0 w 341"/>
                <a:gd name="T11" fmla="*/ 14 h 14"/>
                <a:gd name="T12" fmla="*/ 341 w 3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41" h="14">
                  <a:moveTo>
                    <a:pt x="341" y="14"/>
                  </a:moveTo>
                  <a:cubicBezTo>
                    <a:pt x="341" y="9"/>
                    <a:pt x="341" y="9"/>
                    <a:pt x="341" y="9"/>
                  </a:cubicBezTo>
                  <a:cubicBezTo>
                    <a:pt x="341" y="4"/>
                    <a:pt x="337" y="0"/>
                    <a:pt x="333" y="0"/>
                  </a:cubicBezTo>
                  <a:cubicBezTo>
                    <a:pt x="8" y="0"/>
                    <a:pt x="8" y="0"/>
                    <a:pt x="8" y="0"/>
                  </a:cubicBezTo>
                  <a:cubicBezTo>
                    <a:pt x="3" y="0"/>
                    <a:pt x="0" y="4"/>
                    <a:pt x="0" y="9"/>
                  </a:cubicBezTo>
                  <a:cubicBezTo>
                    <a:pt x="0" y="14"/>
                    <a:pt x="0" y="14"/>
                    <a:pt x="0" y="14"/>
                  </a:cubicBezTo>
                  <a:lnTo>
                    <a:pt x="341" y="14"/>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2"/>
            <p:cNvSpPr/>
            <p:nvPr/>
          </p:nvSpPr>
          <p:spPr bwMode="auto">
            <a:xfrm>
              <a:off x="6281" y="6294"/>
              <a:ext cx="357" cy="518"/>
            </a:xfrm>
            <a:custGeom>
              <a:avLst/>
              <a:gdLst>
                <a:gd name="T0" fmla="*/ 129 w 129"/>
                <a:gd name="T1" fmla="*/ 0 h 187"/>
                <a:gd name="T2" fmla="*/ 8 w 129"/>
                <a:gd name="T3" fmla="*/ 0 h 187"/>
                <a:gd name="T4" fmla="*/ 0 w 129"/>
                <a:gd name="T5" fmla="*/ 8 h 187"/>
                <a:gd name="T6" fmla="*/ 0 w 129"/>
                <a:gd name="T7" fmla="*/ 178 h 187"/>
                <a:gd name="T8" fmla="*/ 8 w 129"/>
                <a:gd name="T9" fmla="*/ 187 h 187"/>
                <a:gd name="T10" fmla="*/ 129 w 129"/>
                <a:gd name="T11" fmla="*/ 187 h 187"/>
                <a:gd name="T12" fmla="*/ 129 w 129"/>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129" h="187">
                  <a:moveTo>
                    <a:pt x="129" y="0"/>
                  </a:moveTo>
                  <a:cubicBezTo>
                    <a:pt x="8" y="0"/>
                    <a:pt x="8" y="0"/>
                    <a:pt x="8" y="0"/>
                  </a:cubicBezTo>
                  <a:cubicBezTo>
                    <a:pt x="3" y="0"/>
                    <a:pt x="0" y="4"/>
                    <a:pt x="0" y="8"/>
                  </a:cubicBezTo>
                  <a:cubicBezTo>
                    <a:pt x="0" y="178"/>
                    <a:pt x="0" y="178"/>
                    <a:pt x="0" y="178"/>
                  </a:cubicBezTo>
                  <a:cubicBezTo>
                    <a:pt x="0" y="183"/>
                    <a:pt x="3" y="187"/>
                    <a:pt x="8" y="187"/>
                  </a:cubicBezTo>
                  <a:cubicBezTo>
                    <a:pt x="129" y="187"/>
                    <a:pt x="129" y="187"/>
                    <a:pt x="129" y="187"/>
                  </a:cubicBezTo>
                  <a:lnTo>
                    <a:pt x="129" y="0"/>
                  </a:lnTo>
                  <a:close/>
                </a:path>
              </a:pathLst>
            </a:custGeom>
            <a:solidFill>
              <a:srgbClr val="5368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Rectangle 173"/>
            <p:cNvSpPr>
              <a:spLocks noChangeArrowheads="1"/>
            </p:cNvSpPr>
            <p:nvPr/>
          </p:nvSpPr>
          <p:spPr bwMode="auto">
            <a:xfrm>
              <a:off x="6331" y="6346"/>
              <a:ext cx="609" cy="388"/>
            </a:xfrm>
            <a:prstGeom prst="rect">
              <a:avLst/>
            </a:prstGeom>
            <a:solidFill>
              <a:srgbClr val="E6C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1" name="Rectangle 174"/>
            <p:cNvSpPr>
              <a:spLocks noChangeArrowheads="1"/>
            </p:cNvSpPr>
            <p:nvPr/>
          </p:nvSpPr>
          <p:spPr bwMode="auto">
            <a:xfrm>
              <a:off x="6331" y="6346"/>
              <a:ext cx="307" cy="388"/>
            </a:xfrm>
            <a:prstGeom prst="rect">
              <a:avLst/>
            </a:prstGeom>
            <a:solidFill>
              <a:srgbClr val="F2DF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2" name="Oval 175"/>
            <p:cNvSpPr>
              <a:spLocks noChangeArrowheads="1"/>
            </p:cNvSpPr>
            <p:nvPr/>
          </p:nvSpPr>
          <p:spPr bwMode="auto">
            <a:xfrm>
              <a:off x="6623" y="6746"/>
              <a:ext cx="33" cy="30"/>
            </a:xfrm>
            <a:prstGeom prst="ellipse">
              <a:avLst/>
            </a:prstGeom>
            <a:solidFill>
              <a:srgbClr val="4155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76"/>
            <p:cNvSpPr/>
            <p:nvPr/>
          </p:nvSpPr>
          <p:spPr bwMode="auto">
            <a:xfrm>
              <a:off x="6439" y="6415"/>
              <a:ext cx="407" cy="283"/>
            </a:xfrm>
            <a:custGeom>
              <a:avLst/>
              <a:gdLst>
                <a:gd name="T0" fmla="*/ 218 w 309"/>
                <a:gd name="T1" fmla="*/ 26 h 215"/>
                <a:gd name="T2" fmla="*/ 242 w 309"/>
                <a:gd name="T3" fmla="*/ 47 h 215"/>
                <a:gd name="T4" fmla="*/ 176 w 309"/>
                <a:gd name="T5" fmla="*/ 118 h 215"/>
                <a:gd name="T6" fmla="*/ 107 w 309"/>
                <a:gd name="T7" fmla="*/ 59 h 215"/>
                <a:gd name="T8" fmla="*/ 0 w 309"/>
                <a:gd name="T9" fmla="*/ 162 h 215"/>
                <a:gd name="T10" fmla="*/ 0 w 309"/>
                <a:gd name="T11" fmla="*/ 215 h 215"/>
                <a:gd name="T12" fmla="*/ 107 w 309"/>
                <a:gd name="T13" fmla="*/ 112 h 215"/>
                <a:gd name="T14" fmla="*/ 178 w 309"/>
                <a:gd name="T15" fmla="*/ 171 h 215"/>
                <a:gd name="T16" fmla="*/ 267 w 309"/>
                <a:gd name="T17" fmla="*/ 72 h 215"/>
                <a:gd name="T18" fmla="*/ 290 w 309"/>
                <a:gd name="T19" fmla="*/ 93 h 215"/>
                <a:gd name="T20" fmla="*/ 309 w 309"/>
                <a:gd name="T21" fmla="*/ 0 h 215"/>
                <a:gd name="T22" fmla="*/ 218 w 309"/>
                <a:gd name="T23" fmla="*/ 26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215">
                  <a:moveTo>
                    <a:pt x="218" y="26"/>
                  </a:moveTo>
                  <a:lnTo>
                    <a:pt x="242" y="47"/>
                  </a:lnTo>
                  <a:lnTo>
                    <a:pt x="176" y="118"/>
                  </a:lnTo>
                  <a:lnTo>
                    <a:pt x="107" y="59"/>
                  </a:lnTo>
                  <a:lnTo>
                    <a:pt x="0" y="162"/>
                  </a:lnTo>
                  <a:lnTo>
                    <a:pt x="0" y="215"/>
                  </a:lnTo>
                  <a:lnTo>
                    <a:pt x="107" y="112"/>
                  </a:lnTo>
                  <a:lnTo>
                    <a:pt x="178" y="171"/>
                  </a:lnTo>
                  <a:lnTo>
                    <a:pt x="267" y="72"/>
                  </a:lnTo>
                  <a:lnTo>
                    <a:pt x="290" y="93"/>
                  </a:lnTo>
                  <a:lnTo>
                    <a:pt x="309" y="0"/>
                  </a:lnTo>
                  <a:lnTo>
                    <a:pt x="218" y="26"/>
                  </a:lnTo>
                  <a:close/>
                </a:path>
              </a:pathLst>
            </a:custGeom>
            <a:solidFill>
              <a:srgbClr val="E0556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77"/>
            <p:cNvSpPr/>
            <p:nvPr/>
          </p:nvSpPr>
          <p:spPr bwMode="auto">
            <a:xfrm>
              <a:off x="6439" y="6493"/>
              <a:ext cx="199" cy="206"/>
            </a:xfrm>
            <a:custGeom>
              <a:avLst/>
              <a:gdLst>
                <a:gd name="T0" fmla="*/ 151 w 151"/>
                <a:gd name="T1" fmla="*/ 40 h 156"/>
                <a:gd name="T2" fmla="*/ 107 w 151"/>
                <a:gd name="T3" fmla="*/ 0 h 156"/>
                <a:gd name="T4" fmla="*/ 0 w 151"/>
                <a:gd name="T5" fmla="*/ 103 h 156"/>
                <a:gd name="T6" fmla="*/ 0 w 151"/>
                <a:gd name="T7" fmla="*/ 156 h 156"/>
                <a:gd name="T8" fmla="*/ 107 w 151"/>
                <a:gd name="T9" fmla="*/ 53 h 156"/>
                <a:gd name="T10" fmla="*/ 151 w 151"/>
                <a:gd name="T11" fmla="*/ 91 h 156"/>
                <a:gd name="T12" fmla="*/ 151 w 151"/>
                <a:gd name="T13" fmla="*/ 40 h 156"/>
              </a:gdLst>
              <a:ahLst/>
              <a:cxnLst>
                <a:cxn ang="0">
                  <a:pos x="T0" y="T1"/>
                </a:cxn>
                <a:cxn ang="0">
                  <a:pos x="T2" y="T3"/>
                </a:cxn>
                <a:cxn ang="0">
                  <a:pos x="T4" y="T5"/>
                </a:cxn>
                <a:cxn ang="0">
                  <a:pos x="T6" y="T7"/>
                </a:cxn>
                <a:cxn ang="0">
                  <a:pos x="T8" y="T9"/>
                </a:cxn>
                <a:cxn ang="0">
                  <a:pos x="T10" y="T11"/>
                </a:cxn>
                <a:cxn ang="0">
                  <a:pos x="T12" y="T13"/>
                </a:cxn>
              </a:cxnLst>
              <a:rect l="0" t="0" r="r" b="b"/>
              <a:pathLst>
                <a:path w="151" h="156">
                  <a:moveTo>
                    <a:pt x="151" y="40"/>
                  </a:moveTo>
                  <a:lnTo>
                    <a:pt x="107" y="0"/>
                  </a:lnTo>
                  <a:lnTo>
                    <a:pt x="0" y="103"/>
                  </a:lnTo>
                  <a:lnTo>
                    <a:pt x="0" y="156"/>
                  </a:lnTo>
                  <a:lnTo>
                    <a:pt x="107" y="53"/>
                  </a:lnTo>
                  <a:lnTo>
                    <a:pt x="151" y="91"/>
                  </a:lnTo>
                  <a:lnTo>
                    <a:pt x="151" y="40"/>
                  </a:ln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78"/>
            <p:cNvSpPr/>
            <p:nvPr/>
          </p:nvSpPr>
          <p:spPr bwMode="auto">
            <a:xfrm>
              <a:off x="6425" y="6369"/>
              <a:ext cx="450" cy="338"/>
            </a:xfrm>
            <a:custGeom>
              <a:avLst/>
              <a:gdLst>
                <a:gd name="T0" fmla="*/ 159 w 162"/>
                <a:gd name="T1" fmla="*/ 122 h 122"/>
                <a:gd name="T2" fmla="*/ 3 w 162"/>
                <a:gd name="T3" fmla="*/ 122 h 122"/>
                <a:gd name="T4" fmla="*/ 0 w 162"/>
                <a:gd name="T5" fmla="*/ 119 h 122"/>
                <a:gd name="T6" fmla="*/ 0 w 162"/>
                <a:gd name="T7" fmla="*/ 3 h 122"/>
                <a:gd name="T8" fmla="*/ 3 w 162"/>
                <a:gd name="T9" fmla="*/ 0 h 122"/>
                <a:gd name="T10" fmla="*/ 6 w 162"/>
                <a:gd name="T11" fmla="*/ 3 h 122"/>
                <a:gd name="T12" fmla="*/ 6 w 162"/>
                <a:gd name="T13" fmla="*/ 116 h 122"/>
                <a:gd name="T14" fmla="*/ 159 w 162"/>
                <a:gd name="T15" fmla="*/ 116 h 122"/>
                <a:gd name="T16" fmla="*/ 162 w 162"/>
                <a:gd name="T17" fmla="*/ 119 h 122"/>
                <a:gd name="T18" fmla="*/ 159 w 162"/>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22">
                  <a:moveTo>
                    <a:pt x="159" y="122"/>
                  </a:moveTo>
                  <a:cubicBezTo>
                    <a:pt x="3" y="122"/>
                    <a:pt x="3" y="122"/>
                    <a:pt x="3" y="122"/>
                  </a:cubicBezTo>
                  <a:cubicBezTo>
                    <a:pt x="2" y="122"/>
                    <a:pt x="0" y="121"/>
                    <a:pt x="0" y="119"/>
                  </a:cubicBezTo>
                  <a:cubicBezTo>
                    <a:pt x="0" y="3"/>
                    <a:pt x="0" y="3"/>
                    <a:pt x="0" y="3"/>
                  </a:cubicBezTo>
                  <a:cubicBezTo>
                    <a:pt x="0" y="1"/>
                    <a:pt x="2" y="0"/>
                    <a:pt x="3" y="0"/>
                  </a:cubicBezTo>
                  <a:cubicBezTo>
                    <a:pt x="5" y="0"/>
                    <a:pt x="6" y="1"/>
                    <a:pt x="6" y="3"/>
                  </a:cubicBezTo>
                  <a:cubicBezTo>
                    <a:pt x="6" y="116"/>
                    <a:pt x="6" y="116"/>
                    <a:pt x="6" y="116"/>
                  </a:cubicBezTo>
                  <a:cubicBezTo>
                    <a:pt x="159" y="116"/>
                    <a:pt x="159" y="116"/>
                    <a:pt x="159" y="116"/>
                  </a:cubicBezTo>
                  <a:cubicBezTo>
                    <a:pt x="160" y="116"/>
                    <a:pt x="162" y="118"/>
                    <a:pt x="162" y="119"/>
                  </a:cubicBezTo>
                  <a:cubicBezTo>
                    <a:pt x="162" y="121"/>
                    <a:pt x="160" y="122"/>
                    <a:pt x="159" y="122"/>
                  </a:cubicBezTo>
                  <a:close/>
                </a:path>
              </a:pathLst>
            </a:custGeom>
            <a:solidFill>
              <a:srgbClr val="ED68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5" name="文本框 14">
            <a:extLst>
              <a:ext uri="{FF2B5EF4-FFF2-40B4-BE49-F238E27FC236}">
                <a16:creationId xmlns:a16="http://schemas.microsoft.com/office/drawing/2014/main" id="{57BA4F0C-1C5B-4F73-FA4E-B5E843F08AC5}"/>
              </a:ext>
            </a:extLst>
          </p:cNvPr>
          <p:cNvSpPr txBox="1"/>
          <p:nvPr/>
        </p:nvSpPr>
        <p:spPr>
          <a:xfrm>
            <a:off x="1126740" y="2779914"/>
            <a:ext cx="2698175" cy="954107"/>
          </a:xfrm>
          <a:prstGeom prst="rect">
            <a:avLst/>
          </a:prstGeom>
          <a:noFill/>
        </p:spPr>
        <p:txBody>
          <a:bodyPr wrap="none" rtlCol="0">
            <a:spAutoFit/>
          </a:bodyPr>
          <a:lstStyle/>
          <a:p>
            <a:r>
              <a:rPr kumimoji="1" lang="zh-CN" altLang="en-US" sz="2800" dirty="0">
                <a:highlight>
                  <a:srgbClr val="FFFF00"/>
                </a:highlight>
              </a:rPr>
              <a:t>遇到问题不会慌</a:t>
            </a:r>
            <a:endParaRPr kumimoji="1" lang="en-US" altLang="zh-CN" sz="2800" dirty="0">
              <a:highlight>
                <a:srgbClr val="FFFF00"/>
              </a:highlight>
            </a:endParaRPr>
          </a:p>
          <a:p>
            <a:r>
              <a:rPr kumimoji="1" lang="zh-CN" altLang="en-US" sz="2800" dirty="0">
                <a:highlight>
                  <a:srgbClr val="FFFF00"/>
                </a:highlight>
              </a:rPr>
              <a:t>遇到事情不求人</a:t>
            </a:r>
          </a:p>
        </p:txBody>
      </p:sp>
      <p:pic>
        <p:nvPicPr>
          <p:cNvPr id="3" name="图片 2">
            <a:extLst>
              <a:ext uri="{FF2B5EF4-FFF2-40B4-BE49-F238E27FC236}">
                <a16:creationId xmlns:a16="http://schemas.microsoft.com/office/drawing/2014/main" id="{5285F0E9-0714-336A-58AD-9F89CCE549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7915" y="1191260"/>
            <a:ext cx="6821870" cy="5490773"/>
          </a:xfrm>
          <a:prstGeom prst="rect">
            <a:avLst/>
          </a:prstGeom>
        </p:spPr>
      </p:pic>
    </p:spTree>
    <p:custDataLst>
      <p:tags r:id="rId1"/>
    </p:custDataLst>
    <p:extLst>
      <p:ext uri="{BB962C8B-B14F-4D97-AF65-F5344CB8AC3E}">
        <p14:creationId xmlns:p14="http://schemas.microsoft.com/office/powerpoint/2010/main" val="23079118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0.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2.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3.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4.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5.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6.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7.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8.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9.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0.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2.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3.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4.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5.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6.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7.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8.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9.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3.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30.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3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32.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33.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34.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4.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5.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6.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7.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8.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9.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355</TotalTime>
  <Words>2625</Words>
  <Application>Microsoft Macintosh PowerPoint</Application>
  <PresentationFormat>宽屏</PresentationFormat>
  <Paragraphs>302</Paragraphs>
  <Slides>45</Slides>
  <Notes>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45</vt:i4>
      </vt:variant>
    </vt:vector>
  </HeadingPairs>
  <TitlesOfParts>
    <vt:vector size="54" baseType="lpstr">
      <vt:lpstr>黑体</vt:lpstr>
      <vt:lpstr>华文琥珀</vt:lpstr>
      <vt:lpstr>PingFang SC</vt:lpstr>
      <vt:lpstr>SourceHanSansSC-Regular, bestFont regular</vt:lpstr>
      <vt:lpstr>Arial</vt:lpstr>
      <vt:lpstr>Calibri</vt:lpstr>
      <vt:lpstr>Calibri Light</vt:lpstr>
      <vt:lpstr>Helvetica Neue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lw</dc:creator>
  <cp:lastModifiedBy>GoldKniFe</cp:lastModifiedBy>
  <cp:revision>37</cp:revision>
  <dcterms:created xsi:type="dcterms:W3CDTF">2018-10-21T01:48:00Z</dcterms:created>
  <dcterms:modified xsi:type="dcterms:W3CDTF">2024-01-12T18:59:04Z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2052-11.1.0.9305</vt:lpwstr>
  </property>
  <property fmtid="{D5CDD505-2E9C-101B-9397-08002B2CF9AE}" pid="3" name="KSORubyTemplateID">
    <vt:lpwstr>2</vt:lpwstr>
  </property>
</Properties>
</file>

<file path=docProps/thumbnail.jpeg>
</file>